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5.svg" ContentType="image/svg+xml"/>
  <Override PartName="/ppt/media/image17.svg" ContentType="image/svg+xml"/>
  <Override PartName="/ppt/media/image1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74" r:id="rId6"/>
    <p:sldId id="267" r:id="rId7"/>
    <p:sldId id="258" r:id="rId8"/>
    <p:sldId id="280" r:id="rId9"/>
    <p:sldId id="271" r:id="rId10"/>
    <p:sldId id="283" r:id="rId11"/>
    <p:sldId id="285" r:id="rId12"/>
    <p:sldId id="281" r:id="rId13"/>
    <p:sldId id="284" r:id="rId14"/>
    <p:sldId id="264" r:id="rId15"/>
    <p:sldId id="272" r:id="rId16"/>
  </p:sldIdLst>
  <p:sldSz cx="14630400" cy="8229600"/>
  <p:notesSz cx="8229600" cy="14630400"/>
  <p:embeddedFontLst>
    <p:embeddedFont>
      <p:font typeface="Inter" panose="02000503000000020004" pitchFamily="34" charset="0"/>
      <p:bold r:id="rId20"/>
    </p:embeddedFont>
    <p:embeddedFont>
      <p:font typeface="Inter" panose="02000503000000020004" pitchFamily="34" charset="-122"/>
      <p:bold r:id="rId21"/>
    </p:embeddedFont>
    <p:embeddedFont>
      <p:font typeface="Inter" panose="02000503000000020004" pitchFamily="34" charset="-120"/>
      <p:bold r:id="rId22"/>
    </p:embeddedFont>
    <p:embeddedFont>
      <p:font typeface="Manrope" pitchFamily="34" charset="0"/>
      <p:bold r:id="rId23"/>
    </p:embeddedFont>
    <p:embeddedFont>
      <p:font typeface="Manrope" pitchFamily="34" charset="-122"/>
      <p:bold r:id="rId24"/>
    </p:embeddedFont>
    <p:embeddedFont>
      <p:font typeface="Manrope" pitchFamily="34" charset="-120"/>
      <p:bold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This is the jump that matters for enterprise adoption.</a:t>
            </a:r>
            <a:endParaRPr lang="en-US" b="1" dirty="0">
              <a:solidFill>
                <a:schemeClr val="accent2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Why this is hard in enterprises</a:t>
            </a:r>
            <a:endParaRPr lang="en-US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en-GB" b="1" i="1" strike="sngStrike" dirty="0">
                <a:sym typeface="+mn-ea"/>
              </a:rPr>
              <a:t>Lack of data problem</a:t>
            </a:r>
            <a:endParaRPr lang="en-US" altLang="en-GB" b="1" i="1" strike="sngStrike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en-GB" b="1" i="1" dirty="0">
                <a:solidFill>
                  <a:schemeClr val="accent2"/>
                </a:solidFill>
                <a:sym typeface="+mn-ea"/>
              </a:rPr>
              <a:t>Context engineering problem.</a:t>
            </a:r>
            <a:endParaRPr lang="en-US" altLang="en-GB" b="1" i="1" dirty="0">
              <a:solidFill>
                <a:schemeClr val="accent2"/>
              </a:solidFill>
              <a:sym typeface="+mn-ea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altLang="en-GB" b="1" i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GB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If enterprise context is made persistent, structured, and governed,</a:t>
            </a:r>
            <a:endParaRPr lang="en-US" altLang="en-GB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r>
              <a:rPr lang="en-US" altLang="en-GB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AI agents can reason safely and operate reliably in regulated environments.</a:t>
            </a:r>
            <a:endParaRPr lang="en-US" altLang="en-GB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GB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If enterprise context is made persistent, structured, and governed,</a:t>
            </a:r>
            <a:endParaRPr lang="en-US" altLang="en-GB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r>
              <a:rPr lang="en-US" altLang="en-GB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AI agents can reason safely and operate reliably in regulated environments.</a:t>
            </a:r>
            <a:endParaRPr lang="en-US" altLang="en-GB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0.xml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4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8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image" Target="../media/image5.png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1" Type="http://schemas.openxmlformats.org/officeDocument/2006/relationships/notesSlide" Target="../notesSlides/notesSlide3.xml"/><Relationship Id="rId30" Type="http://schemas.openxmlformats.org/officeDocument/2006/relationships/slideLayout" Target="../slideLayouts/slideLayout14.xml"/><Relationship Id="rId3" Type="http://schemas.openxmlformats.org/officeDocument/2006/relationships/tags" Target="../tags/tag15.xml"/><Relationship Id="rId29" Type="http://schemas.openxmlformats.org/officeDocument/2006/relationships/tags" Target="../tags/tag41.xml"/><Relationship Id="rId28" Type="http://schemas.openxmlformats.org/officeDocument/2006/relationships/tags" Target="../tags/tag40.xml"/><Relationship Id="rId27" Type="http://schemas.openxmlformats.org/officeDocument/2006/relationships/tags" Target="../tags/tag39.xml"/><Relationship Id="rId26" Type="http://schemas.openxmlformats.org/officeDocument/2006/relationships/tags" Target="../tags/tag38.xml"/><Relationship Id="rId25" Type="http://schemas.openxmlformats.org/officeDocument/2006/relationships/tags" Target="../tags/tag37.xml"/><Relationship Id="rId24" Type="http://schemas.openxmlformats.org/officeDocument/2006/relationships/tags" Target="../tags/tag36.xml"/><Relationship Id="rId23" Type="http://schemas.openxmlformats.org/officeDocument/2006/relationships/tags" Target="../tags/tag35.xml"/><Relationship Id="rId22" Type="http://schemas.openxmlformats.org/officeDocument/2006/relationships/tags" Target="../tags/tag34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1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50" y="2190750"/>
            <a:ext cx="7556500" cy="2254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ea typeface="Inter" panose="02000503000000020004" pitchFamily="34" charset="-122"/>
                <a:cs typeface="+mn-lt"/>
              </a:rPr>
              <a:t>Cracking the Code: </a:t>
            </a:r>
            <a:endParaRPr lang="en-US" sz="4450" dirty="0">
              <a:solidFill>
                <a:srgbClr val="0C0D0F"/>
              </a:solidFill>
              <a:ea typeface="Inter" panose="02000503000000020004" pitchFamily="34" charset="-122"/>
              <a:cs typeface="+mn-lt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2"/>
                </a:solidFill>
                <a:ea typeface="Inter" panose="02000503000000020004" pitchFamily="34" charset="-122"/>
                <a:cs typeface="+mn-lt"/>
              </a:rPr>
              <a:t>Mastering Enterprise Context for Next-Gen Agentic AI</a:t>
            </a:r>
            <a:endParaRPr lang="en-US" sz="4450" b="1" dirty="0">
              <a:solidFill>
                <a:schemeClr val="accent2"/>
              </a:solidFill>
              <a:ea typeface="Inter" panose="02000503000000020004" pitchFamily="34" charset="-122"/>
              <a:cs typeface="+mn-lt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12521565" y="7530465"/>
            <a:ext cx="2079625" cy="66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6" name="Text 1"/>
          <p:cNvSpPr/>
          <p:nvPr/>
        </p:nvSpPr>
        <p:spPr>
          <a:xfrm>
            <a:off x="11597640" y="7472045"/>
            <a:ext cx="303276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en-GB" sz="2800" b="1" dirty="0"/>
              <a:t>Team RAGonizers</a:t>
            </a:r>
            <a:endParaRPr lang="en-US" altLang="en-GB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s 143"/>
          <p:cNvSpPr/>
          <p:nvPr/>
        </p:nvSpPr>
        <p:spPr>
          <a:xfrm>
            <a:off x="12521565" y="7530465"/>
            <a:ext cx="2079625" cy="66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2" name="Picture 1" descr="S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214630"/>
            <a:ext cx="13975080" cy="7495540"/>
          </a:xfrm>
          <a:prstGeom prst="rect">
            <a:avLst/>
          </a:prstGeom>
        </p:spPr>
      </p:pic>
      <p:sp>
        <p:nvSpPr>
          <p:cNvPr id="52" name="Text 0"/>
          <p:cNvSpPr/>
          <p:nvPr/>
        </p:nvSpPr>
        <p:spPr>
          <a:xfrm>
            <a:off x="5854065" y="7825105"/>
            <a:ext cx="2921635" cy="372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Target state architecture</a:t>
            </a:r>
            <a:endParaRPr lang="en-US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635318" y="3667522"/>
            <a:ext cx="13359765" cy="22860"/>
          </a:xfrm>
          <a:prstGeom prst="roundRect">
            <a:avLst>
              <a:gd name="adj" fmla="val 714744"/>
            </a:avLst>
          </a:prstGeom>
          <a:solidFill>
            <a:schemeClr val="accent2"/>
          </a:solidFill>
        </p:spPr>
      </p:sp>
      <p:sp>
        <p:nvSpPr>
          <p:cNvPr id="4" name="Shape 2"/>
          <p:cNvSpPr/>
          <p:nvPr/>
        </p:nvSpPr>
        <p:spPr>
          <a:xfrm>
            <a:off x="3227784" y="3122930"/>
            <a:ext cx="22860" cy="544592"/>
          </a:xfrm>
          <a:prstGeom prst="roundRect">
            <a:avLst>
              <a:gd name="adj" fmla="val 714744"/>
            </a:avLst>
          </a:prstGeom>
          <a:solidFill>
            <a:srgbClr val="FF7047"/>
          </a:solidFill>
        </p:spPr>
      </p:sp>
      <p:sp>
        <p:nvSpPr>
          <p:cNvPr id="5" name="Shape 3"/>
          <p:cNvSpPr/>
          <p:nvPr/>
        </p:nvSpPr>
        <p:spPr>
          <a:xfrm>
            <a:off x="3035022" y="3463330"/>
            <a:ext cx="408384" cy="408384"/>
          </a:xfrm>
          <a:prstGeom prst="roundRect">
            <a:avLst>
              <a:gd name="adj" fmla="val 4000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03066" y="3497382"/>
            <a:ext cx="27229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106329" y="1313696"/>
            <a:ext cx="2269212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Phase 1: Foundation </a:t>
            </a:r>
            <a:endParaRPr lang="en-US" b="1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(1-3 months)</a:t>
            </a:r>
            <a:endParaRPr lang="en-US" b="1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16769" y="1942902"/>
            <a:ext cx="4844891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Deploy unified memory layer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816769" y="2296874"/>
            <a:ext cx="4844891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Integrate core data sources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816769" y="2650847"/>
            <a:ext cx="4844891" cy="290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Establish governance framework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5945029" y="3667522"/>
            <a:ext cx="22860" cy="544592"/>
          </a:xfrm>
          <a:prstGeom prst="roundRect">
            <a:avLst>
              <a:gd name="adj" fmla="val 714744"/>
            </a:avLst>
          </a:prstGeom>
          <a:solidFill>
            <a:srgbClr val="FF7047"/>
          </a:solidFill>
        </p:spPr>
      </p:sp>
      <p:sp>
        <p:nvSpPr>
          <p:cNvPr id="13" name="Shape 11"/>
          <p:cNvSpPr/>
          <p:nvPr/>
        </p:nvSpPr>
        <p:spPr>
          <a:xfrm>
            <a:off x="5752267" y="3463330"/>
            <a:ext cx="408384" cy="408384"/>
          </a:xfrm>
          <a:prstGeom prst="roundRect">
            <a:avLst>
              <a:gd name="adj" fmla="val 4000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820311" y="3497382"/>
            <a:ext cx="27229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4821793" y="4393684"/>
            <a:ext cx="2269212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Phase 2: Pilot</a:t>
            </a:r>
            <a:endParaRPr lang="en-US" b="1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(4-6 months)</a:t>
            </a:r>
            <a:endParaRPr lang="en-US" b="1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562475" y="5185410"/>
            <a:ext cx="4845050" cy="998855"/>
            <a:chOff x="5565" y="8606"/>
            <a:chExt cx="7630" cy="1573"/>
          </a:xfrm>
        </p:grpSpPr>
        <p:sp>
          <p:nvSpPr>
            <p:cNvPr id="17" name="Text 15"/>
            <p:cNvSpPr/>
            <p:nvPr/>
          </p:nvSpPr>
          <p:spPr>
            <a:xfrm>
              <a:off x="5565" y="8606"/>
              <a:ext cx="7630" cy="4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Single-facility prototype</a:t>
              </a:r>
              <a:endParaRPr lang="en-US" sz="1400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5565" y="9164"/>
              <a:ext cx="7630" cy="4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Train agents on maintenance workflows</a:t>
              </a:r>
              <a:endParaRPr lang="en-US" sz="140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5565" y="9721"/>
              <a:ext cx="7630" cy="4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Validate compliance mechanisms</a:t>
              </a:r>
              <a:endParaRPr lang="en-US" sz="1400" dirty="0"/>
            </a:p>
          </p:txBody>
        </p:sp>
      </p:grpSp>
      <p:sp>
        <p:nvSpPr>
          <p:cNvPr id="20" name="Shape 18"/>
          <p:cNvSpPr/>
          <p:nvPr/>
        </p:nvSpPr>
        <p:spPr>
          <a:xfrm>
            <a:off x="8662392" y="3122930"/>
            <a:ext cx="22860" cy="544592"/>
          </a:xfrm>
          <a:prstGeom prst="roundRect">
            <a:avLst>
              <a:gd name="adj" fmla="val 714744"/>
            </a:avLst>
          </a:prstGeom>
          <a:solidFill>
            <a:srgbClr val="FF7047"/>
          </a:solidFill>
        </p:spPr>
      </p:sp>
      <p:sp>
        <p:nvSpPr>
          <p:cNvPr id="21" name="Shape 19"/>
          <p:cNvSpPr/>
          <p:nvPr/>
        </p:nvSpPr>
        <p:spPr>
          <a:xfrm>
            <a:off x="8469630" y="3463330"/>
            <a:ext cx="408384" cy="408384"/>
          </a:xfrm>
          <a:prstGeom prst="roundRect">
            <a:avLst>
              <a:gd name="adj" fmla="val 4000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537674" y="3497382"/>
            <a:ext cx="27229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3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7539157" y="1151136"/>
            <a:ext cx="2269212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Phase 3: Scale</a:t>
            </a:r>
            <a:endParaRPr lang="en-US" b="1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(7-12 months)</a:t>
            </a:r>
            <a:endParaRPr lang="en-US" b="1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242175" y="1942465"/>
            <a:ext cx="4845050" cy="998855"/>
            <a:chOff x="9845" y="3500"/>
            <a:chExt cx="7630" cy="1573"/>
          </a:xfrm>
        </p:grpSpPr>
        <p:sp>
          <p:nvSpPr>
            <p:cNvPr id="25" name="Text 23"/>
            <p:cNvSpPr/>
            <p:nvPr/>
          </p:nvSpPr>
          <p:spPr>
            <a:xfrm>
              <a:off x="9845" y="3500"/>
              <a:ext cx="7630" cy="4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Multi-facility expansion</a:t>
              </a:r>
              <a:endParaRPr lang="en-US" sz="1400" dirty="0"/>
            </a:p>
          </p:txBody>
        </p:sp>
        <p:sp>
          <p:nvSpPr>
            <p:cNvPr id="26" name="Text 24"/>
            <p:cNvSpPr/>
            <p:nvPr/>
          </p:nvSpPr>
          <p:spPr>
            <a:xfrm>
              <a:off x="9845" y="4057"/>
              <a:ext cx="7630" cy="4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Expand to additional use cases</a:t>
              </a:r>
              <a:endParaRPr lang="en-US" sz="1400" dirty="0"/>
            </a:p>
          </p:txBody>
        </p:sp>
        <p:sp>
          <p:nvSpPr>
            <p:cNvPr id="27" name="Text 25"/>
            <p:cNvSpPr/>
            <p:nvPr/>
          </p:nvSpPr>
          <p:spPr>
            <a:xfrm>
              <a:off x="9845" y="4615"/>
              <a:ext cx="7630" cy="4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Performance tuned</a:t>
              </a:r>
              <a:endPara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endParaRPr>
            </a:p>
          </p:txBody>
        </p:sp>
      </p:grpSp>
      <p:sp>
        <p:nvSpPr>
          <p:cNvPr id="28" name="Shape 26"/>
          <p:cNvSpPr/>
          <p:nvPr/>
        </p:nvSpPr>
        <p:spPr>
          <a:xfrm>
            <a:off x="11379637" y="3667522"/>
            <a:ext cx="22860" cy="544592"/>
          </a:xfrm>
          <a:prstGeom prst="roundRect">
            <a:avLst>
              <a:gd name="adj" fmla="val 714744"/>
            </a:avLst>
          </a:prstGeom>
          <a:solidFill>
            <a:srgbClr val="FF7047"/>
          </a:solidFill>
        </p:spPr>
      </p:sp>
      <p:sp>
        <p:nvSpPr>
          <p:cNvPr id="29" name="Shape 27"/>
          <p:cNvSpPr/>
          <p:nvPr/>
        </p:nvSpPr>
        <p:spPr>
          <a:xfrm>
            <a:off x="11186874" y="3463330"/>
            <a:ext cx="408384" cy="408384"/>
          </a:xfrm>
          <a:prstGeom prst="roundRect">
            <a:avLst>
              <a:gd name="adj" fmla="val 4000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11254919" y="3497382"/>
            <a:ext cx="27229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4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10256401" y="4393684"/>
            <a:ext cx="2269212" cy="283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Phase 4: Enterprise</a:t>
            </a:r>
            <a:endParaRPr lang="en-US" b="1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(13-18 months)</a:t>
            </a:r>
            <a:endParaRPr lang="en-US" b="1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035540" y="5125085"/>
            <a:ext cx="4845050" cy="998855"/>
            <a:chOff x="14124" y="8606"/>
            <a:chExt cx="7630" cy="1573"/>
          </a:xfrm>
        </p:grpSpPr>
        <p:sp>
          <p:nvSpPr>
            <p:cNvPr id="33" name="Text 31"/>
            <p:cNvSpPr/>
            <p:nvPr/>
          </p:nvSpPr>
          <p:spPr>
            <a:xfrm>
              <a:off x="14124" y="8606"/>
              <a:ext cx="7630" cy="4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Production-wide</a:t>
              </a:r>
              <a:r>
                <a:rPr lang="en-US" altLang="en-GB" sz="1400" dirty="0"/>
                <a:t> </a:t>
              </a:r>
              <a:r>
                <a:rPr lang="en-US" sz="1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adoption</a:t>
              </a:r>
              <a:endParaRPr lang="en-US" altLang="en-GB" sz="1400" dirty="0"/>
            </a:p>
          </p:txBody>
        </p:sp>
        <p:sp>
          <p:nvSpPr>
            <p:cNvPr id="34" name="Text 32"/>
            <p:cNvSpPr/>
            <p:nvPr/>
          </p:nvSpPr>
          <p:spPr>
            <a:xfrm>
              <a:off x="14124" y="9164"/>
              <a:ext cx="7630" cy="4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Cross-domain integration</a:t>
              </a:r>
              <a:endParaRPr lang="en-US" sz="1400" dirty="0"/>
            </a:p>
          </p:txBody>
        </p:sp>
        <p:sp>
          <p:nvSpPr>
            <p:cNvPr id="35" name="Text 33"/>
            <p:cNvSpPr/>
            <p:nvPr/>
          </p:nvSpPr>
          <p:spPr>
            <a:xfrm>
              <a:off x="14124" y="9721"/>
              <a:ext cx="7630" cy="4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Continuous learning </a:t>
              </a:r>
              <a:endParaRPr lang="en-US" sz="1400" dirty="0"/>
            </a:p>
          </p:txBody>
        </p:sp>
      </p:grpSp>
      <p:sp>
        <p:nvSpPr>
          <p:cNvPr id="36" name="Shape 34"/>
          <p:cNvSpPr/>
          <p:nvPr/>
        </p:nvSpPr>
        <p:spPr>
          <a:xfrm>
            <a:off x="635318" y="6667500"/>
            <a:ext cx="13359765" cy="1061918"/>
          </a:xfrm>
          <a:prstGeom prst="roundRect">
            <a:avLst>
              <a:gd name="adj" fmla="val 15386"/>
            </a:avLst>
          </a:prstGeom>
          <a:solidFill>
            <a:srgbClr val="FFC4B3"/>
          </a:solidFill>
        </p:spPr>
      </p:sp>
      <p:sp>
        <p:nvSpPr>
          <p:cNvPr id="38" name="Text 35"/>
          <p:cNvSpPr/>
          <p:nvPr/>
        </p:nvSpPr>
        <p:spPr>
          <a:xfrm>
            <a:off x="1225034" y="6894314"/>
            <a:ext cx="12588597" cy="581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dependencies include data quality, change management, and API availability. </a:t>
            </a:r>
            <a:endParaRPr lang="en-US" sz="1400" dirty="0">
              <a:solidFill>
                <a:srgbClr val="000000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Mitigation strategies include phased rollouts, stakeholder engagement, and redundant data pipelines.</a:t>
            </a:r>
            <a:endParaRPr lang="en-US" sz="1400" dirty="0"/>
          </a:p>
        </p:txBody>
      </p:sp>
      <p:sp>
        <p:nvSpPr>
          <p:cNvPr id="144" name="Rectangles 143"/>
          <p:cNvSpPr/>
          <p:nvPr/>
        </p:nvSpPr>
        <p:spPr>
          <a:xfrm>
            <a:off x="12550775" y="7787005"/>
            <a:ext cx="2079625" cy="66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44" name="Text 0"/>
          <p:cNvSpPr/>
          <p:nvPr/>
        </p:nvSpPr>
        <p:spPr>
          <a:xfrm>
            <a:off x="373023" y="147241"/>
            <a:ext cx="6668095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ROADMAP FOR PRODUCTION SCALING:</a:t>
            </a:r>
            <a:endParaRPr lang="en-US" sz="2400" b="1" dirty="0">
              <a:solidFill>
                <a:schemeClr val="tx1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338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395" y="2969300"/>
            <a:ext cx="6714649" cy="6084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Business Impact Assessment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1395" y="3869769"/>
            <a:ext cx="4292679" cy="2986445"/>
          </a:xfrm>
          <a:prstGeom prst="roundRect">
            <a:avLst>
              <a:gd name="adj" fmla="val 58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83682" y="4072057"/>
            <a:ext cx="584121" cy="584121"/>
          </a:xfrm>
          <a:prstGeom prst="roundRect">
            <a:avLst>
              <a:gd name="adj" fmla="val 15652725"/>
            </a:avLst>
          </a:prstGeom>
          <a:solidFill>
            <a:srgbClr val="FF7047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97" y="4232672"/>
            <a:ext cx="262771" cy="2627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3682" y="4850844"/>
            <a:ext cx="2636639" cy="304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Operational Excellence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83682" y="5271849"/>
            <a:ext cx="3888105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67% reduction in unplanned downtime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883682" y="5651421"/>
            <a:ext cx="3888105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45% faster mean time to repair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883682" y="6030992"/>
            <a:ext cx="3888105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compliance monitoring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168741" y="3869769"/>
            <a:ext cx="4292798" cy="2986445"/>
          </a:xfrm>
          <a:prstGeom prst="roundRect">
            <a:avLst>
              <a:gd name="adj" fmla="val 58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371028" y="4072057"/>
            <a:ext cx="584121" cy="584121"/>
          </a:xfrm>
          <a:prstGeom prst="roundRect">
            <a:avLst>
              <a:gd name="adj" fmla="val 15652725"/>
            </a:avLst>
          </a:prstGeom>
          <a:solidFill>
            <a:srgbClr val="FF7047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1644" y="4232672"/>
            <a:ext cx="262771" cy="2627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371028" y="4850844"/>
            <a:ext cx="2433876" cy="304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Safety &amp; Compliance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5371028" y="5271849"/>
            <a:ext cx="3888224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100% adherence to certification requirements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5371028" y="5962888"/>
            <a:ext cx="3888224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audit trails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5371028" y="6342459"/>
            <a:ext cx="3888224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Proactive risk identification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9656207" y="3869769"/>
            <a:ext cx="4292798" cy="2986445"/>
          </a:xfrm>
          <a:prstGeom prst="roundRect">
            <a:avLst>
              <a:gd name="adj" fmla="val 58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858494" y="4072057"/>
            <a:ext cx="584121" cy="584121"/>
          </a:xfrm>
          <a:prstGeom prst="roundRect">
            <a:avLst>
              <a:gd name="adj" fmla="val 15652725"/>
            </a:avLst>
          </a:prstGeom>
          <a:solidFill>
            <a:srgbClr val="FF7047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19109" y="4232672"/>
            <a:ext cx="262771" cy="26277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58494" y="4850844"/>
            <a:ext cx="2433876" cy="3042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Scalability &amp; ROI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9858494" y="5271849"/>
            <a:ext cx="3888224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Solution scales across multiple facilities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9858494" y="5651421"/>
            <a:ext cx="3888224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£1.8M annual savings per plant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9858494" y="6030992"/>
            <a:ext cx="3888224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23% improvement in asset utilisation</a:t>
            </a:r>
            <a:endParaRPr lang="en-US" sz="1500" dirty="0"/>
          </a:p>
        </p:txBody>
      </p:sp>
      <p:sp>
        <p:nvSpPr>
          <p:cNvPr id="25" name="Text 19"/>
          <p:cNvSpPr/>
          <p:nvPr/>
        </p:nvSpPr>
        <p:spPr>
          <a:xfrm>
            <a:off x="681395" y="7075170"/>
            <a:ext cx="13267611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Value Proposition:</a:t>
            </a: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Our unified context approach transforms manufacturing operations, enabling safe autonomous agents that understand enterprise complexity and deliver measurable business outcomes.</a:t>
            </a:r>
            <a:endParaRPr lang="en-US" sz="1500" dirty="0"/>
          </a:p>
        </p:txBody>
      </p:sp>
      <p:sp>
        <p:nvSpPr>
          <p:cNvPr id="144" name="Rectangles 143"/>
          <p:cNvSpPr/>
          <p:nvPr/>
        </p:nvSpPr>
        <p:spPr>
          <a:xfrm>
            <a:off x="12521565" y="7530465"/>
            <a:ext cx="2079625" cy="66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6425" y="142648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>
            <p:custDataLst>
              <p:tags r:id="rId3"/>
            </p:custDataLst>
          </p:nvPr>
        </p:nvSpPr>
        <p:spPr>
          <a:xfrm>
            <a:off x="513239" y="25605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Manual</a:t>
            </a:r>
            <a:endParaRPr lang="en-US" sz="2400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5" name="Text 2"/>
          <p:cNvSpPr/>
          <p:nvPr>
            <p:custDataLst>
              <p:tags r:id="rId4"/>
            </p:custDataLst>
          </p:nvPr>
        </p:nvSpPr>
        <p:spPr>
          <a:xfrm>
            <a:off x="513080" y="3051175"/>
            <a:ext cx="4389120" cy="1824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Supervisors rely on manuals </a:t>
            </a:r>
            <a:endParaRPr lang="en-US" b="1" dirty="0">
              <a:solidFill>
                <a:schemeClr val="tx1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GB" b="1" dirty="0">
                <a:latin typeface="Calibri" panose="020F0502020204030204" charset="0"/>
                <a:cs typeface="Calibri" panose="020F0502020204030204" charset="0"/>
              </a:rPr>
              <a:t>Knowledge lives in people</a:t>
            </a:r>
            <a:endParaRPr lang="en-US" altLang="en-GB" b="1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GB" b="1" dirty="0">
                <a:latin typeface="Calibri" panose="020F0502020204030204" charset="0"/>
                <a:cs typeface="Calibri" panose="020F0502020204030204" charset="0"/>
              </a:rPr>
              <a:t>Context rebuilt every shift</a:t>
            </a:r>
            <a:endParaRPr lang="en-US" altLang="en-GB" b="1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GB" b="1" dirty="0">
                <a:latin typeface="Calibri" panose="020F0502020204030204" charset="0"/>
                <a:cs typeface="Calibri" panose="020F0502020204030204" charset="0"/>
              </a:rPr>
              <a:t>Checks happen informally</a:t>
            </a:r>
            <a:endParaRPr lang="en-US" altLang="en-GB" b="1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513239" y="5592842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Outcome:</a:t>
            </a:r>
            <a:r>
              <a:rPr lang="en-US" sz="2000" b="1" dirty="0">
                <a:solidFill>
                  <a:srgbClr val="55575A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 </a:t>
            </a:r>
            <a:endParaRPr lang="en-US" sz="2000" b="1" dirty="0">
              <a:solidFill>
                <a:srgbClr val="55575A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Slow, inconsistent, high risk-prone</a:t>
            </a:r>
            <a:endParaRPr lang="en-US" sz="2000" b="1" dirty="0">
              <a:solidFill>
                <a:schemeClr val="tx1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141357" y="1426488"/>
            <a:ext cx="4347567" cy="907256"/>
          </a:xfrm>
          <a:prstGeom prst="rect">
            <a:avLst/>
          </a:prstGeom>
        </p:spPr>
      </p:pic>
      <p:sp>
        <p:nvSpPr>
          <p:cNvPr id="11" name="Text 7"/>
          <p:cNvSpPr/>
          <p:nvPr>
            <p:custDataLst>
              <p:tags r:id="rId8"/>
            </p:custDataLst>
          </p:nvPr>
        </p:nvSpPr>
        <p:spPr>
          <a:xfrm>
            <a:off x="5236210" y="2560320"/>
            <a:ext cx="29952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With current systems</a:t>
            </a:r>
            <a:endParaRPr lang="en-US" sz="2400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12" name="Text 8"/>
          <p:cNvSpPr/>
          <p:nvPr>
            <p:custDataLst>
              <p:tags r:id="rId9"/>
            </p:custDataLst>
          </p:nvPr>
        </p:nvSpPr>
        <p:spPr>
          <a:xfrm>
            <a:off x="5315585" y="3051175"/>
            <a:ext cx="4114165" cy="23025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GB" b="1" dirty="0">
                <a:latin typeface="Calibri" panose="020F0502020204030204" charset="0"/>
                <a:cs typeface="Calibri" panose="020F0502020204030204" charset="0"/>
                <a:sym typeface="+mn-ea"/>
              </a:rPr>
              <a:t>Events are reported </a:t>
            </a:r>
            <a:endParaRPr lang="en-US" altLang="en-GB" b="1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GB" b="1" dirty="0">
                <a:latin typeface="Calibri" panose="020F0502020204030204" charset="0"/>
                <a:cs typeface="Calibri" panose="020F0502020204030204" charset="0"/>
                <a:sym typeface="+mn-ea"/>
              </a:rPr>
              <a:t>Workflows follow static rules</a:t>
            </a:r>
            <a:endParaRPr lang="en-US" altLang="en-GB" b="1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GB" b="1" dirty="0">
                <a:latin typeface="Calibri" panose="020F0502020204030204" charset="0"/>
                <a:cs typeface="Calibri" panose="020F0502020204030204" charset="0"/>
                <a:sym typeface="+mn-ea"/>
              </a:rPr>
              <a:t>Generic recommendations</a:t>
            </a:r>
            <a:endParaRPr lang="en-US" altLang="en-GB" b="1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GB" b="1" dirty="0">
                <a:latin typeface="Calibri" panose="020F0502020204030204" charset="0"/>
                <a:cs typeface="Calibri" panose="020F0502020204030204" charset="0"/>
              </a:rPr>
              <a:t>History stored, not reasoned over</a:t>
            </a:r>
            <a:endParaRPr lang="en-US" altLang="en-GB" b="1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b="1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b="1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Text 12"/>
          <p:cNvSpPr/>
          <p:nvPr>
            <p:custDataLst>
              <p:tags r:id="rId10"/>
            </p:custDataLst>
          </p:nvPr>
        </p:nvSpPr>
        <p:spPr>
          <a:xfrm>
            <a:off x="5316855" y="5593080"/>
            <a:ext cx="413512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Outcome: </a:t>
            </a:r>
            <a:endParaRPr lang="en-US" sz="2000" b="1" dirty="0">
              <a:solidFill>
                <a:schemeClr val="accent2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Faster execution, limited judgemen</a:t>
            </a:r>
            <a:r>
              <a:rPr lang="en-US" sz="2000" b="1" dirty="0">
                <a:solidFill>
                  <a:srgbClr val="55575A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t</a:t>
            </a:r>
            <a:endParaRPr lang="en-US" sz="2000" b="1" dirty="0">
              <a:solidFill>
                <a:srgbClr val="55575A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</p:txBody>
      </p:sp>
      <p:pic>
        <p:nvPicPr>
          <p:cNvPr id="17" name="Image 2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908024" y="1426488"/>
            <a:ext cx="4347567" cy="907256"/>
          </a:xfrm>
          <a:prstGeom prst="rect">
            <a:avLst/>
          </a:prstGeom>
        </p:spPr>
      </p:pic>
      <p:sp>
        <p:nvSpPr>
          <p:cNvPr id="18" name="Text 13"/>
          <p:cNvSpPr/>
          <p:nvPr>
            <p:custDataLst>
              <p:tags r:id="rId13"/>
            </p:custDataLst>
          </p:nvPr>
        </p:nvSpPr>
        <p:spPr>
          <a:xfrm>
            <a:off x="9961880" y="2560320"/>
            <a:ext cx="33000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Context-Aware Agents</a:t>
            </a:r>
            <a:endParaRPr lang="en-US" sz="2400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19" name="Text 14"/>
          <p:cNvSpPr/>
          <p:nvPr>
            <p:custDataLst>
              <p:tags r:id="rId14"/>
            </p:custDataLst>
          </p:nvPr>
        </p:nvSpPr>
        <p:spPr>
          <a:xfrm>
            <a:off x="9961880" y="3051175"/>
            <a:ext cx="4258945" cy="18249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GB" b="1" dirty="0">
                <a:latin typeface="Calibri" panose="020F0502020204030204" charset="0"/>
                <a:cs typeface="Calibri" panose="020F0502020204030204" charset="0"/>
              </a:rPr>
              <a:t>Decisions grounded in history</a:t>
            </a:r>
            <a:endParaRPr lang="en-US" altLang="en-GB" b="1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GB" b="1" dirty="0">
                <a:latin typeface="Calibri" panose="020F0502020204030204" charset="0"/>
                <a:cs typeface="Calibri" panose="020F0502020204030204" charset="0"/>
                <a:sym typeface="+mn-ea"/>
              </a:rPr>
              <a:t>Policies are enforced</a:t>
            </a:r>
            <a:endParaRPr lang="en-US" altLang="en-GB" b="1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GB" b="1" dirty="0">
                <a:latin typeface="Calibri" panose="020F0502020204030204" charset="0"/>
                <a:cs typeface="Calibri" panose="020F0502020204030204" charset="0"/>
                <a:sym typeface="+mn-ea"/>
              </a:rPr>
              <a:t>SOPs applied </a:t>
            </a:r>
            <a:r>
              <a:rPr lang="en-US" altLang="en-GB" b="1" dirty="0">
                <a:latin typeface="Calibri" panose="020F0502020204030204" charset="0"/>
                <a:cs typeface="Calibri" panose="020F0502020204030204" charset="0"/>
              </a:rPr>
              <a:t>dynamically</a:t>
            </a:r>
            <a:endParaRPr lang="en-US" altLang="en-GB" b="1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altLang="en-GB" b="1" dirty="0">
                <a:latin typeface="Calibri" panose="020F0502020204030204" charset="0"/>
                <a:cs typeface="Calibri" panose="020F0502020204030204" charset="0"/>
                <a:sym typeface="+mn-ea"/>
              </a:rPr>
              <a:t>Learning compounds over time</a:t>
            </a:r>
            <a:endParaRPr lang="en-US" b="1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b="1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Text 19"/>
          <p:cNvSpPr/>
          <p:nvPr>
            <p:custDataLst>
              <p:tags r:id="rId15"/>
            </p:custDataLst>
          </p:nvPr>
        </p:nvSpPr>
        <p:spPr>
          <a:xfrm>
            <a:off x="10329545" y="5527675"/>
            <a:ext cx="3893820" cy="791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Outcome: </a:t>
            </a:r>
            <a:endParaRPr lang="en-US" sz="2000" b="1" dirty="0">
              <a:solidFill>
                <a:schemeClr val="accent2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Fast, safe, auditable</a:t>
            </a:r>
            <a:endParaRPr lang="en-US" sz="2000" b="1" dirty="0">
              <a:solidFill>
                <a:schemeClr val="tx1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</p:txBody>
      </p:sp>
      <p:sp>
        <p:nvSpPr>
          <p:cNvPr id="44" name="Text 0"/>
          <p:cNvSpPr/>
          <p:nvPr/>
        </p:nvSpPr>
        <p:spPr>
          <a:xfrm>
            <a:off x="372745" y="554990"/>
            <a:ext cx="8553450" cy="644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How decisions have evolved on the shopfloor over the years</a:t>
            </a:r>
            <a:endParaRPr lang="en-US" sz="2400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  <p:sp>
        <p:nvSpPr>
          <p:cNvPr id="144" name="Rectangles 143"/>
          <p:cNvSpPr/>
          <p:nvPr/>
        </p:nvSpPr>
        <p:spPr>
          <a:xfrm>
            <a:off x="12521565" y="7530465"/>
            <a:ext cx="2079625" cy="66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143" name="Text Box 142"/>
          <p:cNvSpPr txBox="1"/>
          <p:nvPr/>
        </p:nvSpPr>
        <p:spPr>
          <a:xfrm>
            <a:off x="270510" y="211455"/>
            <a:ext cx="116097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 b="1" dirty="0">
                <a:solidFill>
                  <a:schemeClr val="tx1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CONTEXT</a:t>
            </a:r>
            <a:endParaRPr lang="en-US" altLang="en-GB" sz="2400" b="1" dirty="0">
              <a:solidFill>
                <a:schemeClr val="tx1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>
            <p:custDataLst>
              <p:tags r:id="rId1"/>
            </p:custDataLst>
          </p:nvPr>
        </p:nvGrpSpPr>
        <p:grpSpPr>
          <a:xfrm>
            <a:off x="364490" y="1809115"/>
            <a:ext cx="3177540" cy="694690"/>
            <a:chOff x="994" y="3324"/>
            <a:chExt cx="6032" cy="1094"/>
          </a:xfrm>
        </p:grpSpPr>
        <p:sp>
          <p:nvSpPr>
            <p:cNvPr id="5" name="Shape 2"/>
            <p:cNvSpPr/>
            <p:nvPr>
              <p:custDataLst>
                <p:tags r:id="rId2"/>
              </p:custDataLst>
            </p:nvPr>
          </p:nvSpPr>
          <p:spPr>
            <a:xfrm>
              <a:off x="994" y="3324"/>
              <a:ext cx="6032" cy="1095"/>
            </a:xfrm>
            <a:prstGeom prst="roundRect">
              <a:avLst>
                <a:gd name="adj" fmla="val 12090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6" name="Text 3"/>
            <p:cNvSpPr/>
            <p:nvPr>
              <p:custDataLst>
                <p:tags r:id="rId3"/>
              </p:custDataLst>
            </p:nvPr>
          </p:nvSpPr>
          <p:spPr>
            <a:xfrm>
              <a:off x="1290" y="3620"/>
              <a:ext cx="3549" cy="44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5575A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business rules</a:t>
              </a:r>
              <a:endParaRPr lang="en-US" sz="1750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1202035" y="1809115"/>
            <a:ext cx="3176270" cy="694690"/>
            <a:chOff x="920" y="7371"/>
            <a:chExt cx="5002" cy="1094"/>
          </a:xfrm>
        </p:grpSpPr>
        <p:sp>
          <p:nvSpPr>
            <p:cNvPr id="24" name="Shape 2"/>
            <p:cNvSpPr/>
            <p:nvPr>
              <p:custDataLst>
                <p:tags r:id="rId4"/>
              </p:custDataLst>
            </p:nvPr>
          </p:nvSpPr>
          <p:spPr>
            <a:xfrm>
              <a:off x="920" y="7371"/>
              <a:ext cx="5003" cy="1095"/>
            </a:xfrm>
            <a:prstGeom prst="roundRect">
              <a:avLst>
                <a:gd name="adj" fmla="val 12090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5" name="Text 3"/>
            <p:cNvSpPr/>
            <p:nvPr>
              <p:custDataLst>
                <p:tags r:id="rId5"/>
              </p:custDataLst>
            </p:nvPr>
          </p:nvSpPr>
          <p:spPr>
            <a:xfrm>
              <a:off x="1125" y="7667"/>
              <a:ext cx="2943" cy="44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5575A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permissions</a:t>
              </a:r>
              <a:endParaRPr lang="en-US" sz="1750" dirty="0"/>
            </a:p>
          </p:txBody>
        </p:sp>
      </p:grpSp>
      <p:grpSp>
        <p:nvGrpSpPr>
          <p:cNvPr id="29" name="Group 28"/>
          <p:cNvGrpSpPr/>
          <p:nvPr>
            <p:custDataLst>
              <p:tags r:id="rId6"/>
            </p:custDataLst>
          </p:nvPr>
        </p:nvGrpSpPr>
        <p:grpSpPr>
          <a:xfrm>
            <a:off x="7589520" y="1809115"/>
            <a:ext cx="3177540" cy="694690"/>
            <a:chOff x="994" y="4922"/>
            <a:chExt cx="7210" cy="1094"/>
          </a:xfrm>
        </p:grpSpPr>
        <p:sp>
          <p:nvSpPr>
            <p:cNvPr id="27" name="Shape 2"/>
            <p:cNvSpPr/>
            <p:nvPr>
              <p:custDataLst>
                <p:tags r:id="rId7"/>
              </p:custDataLst>
            </p:nvPr>
          </p:nvSpPr>
          <p:spPr>
            <a:xfrm>
              <a:off x="994" y="4922"/>
              <a:ext cx="7211" cy="1095"/>
            </a:xfrm>
            <a:prstGeom prst="roundRect">
              <a:avLst>
                <a:gd name="adj" fmla="val 12090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</p:sp>
        <p:sp>
          <p:nvSpPr>
            <p:cNvPr id="28" name="Text 3"/>
            <p:cNvSpPr/>
            <p:nvPr>
              <p:custDataLst>
                <p:tags r:id="rId8"/>
              </p:custDataLst>
            </p:nvPr>
          </p:nvSpPr>
          <p:spPr>
            <a:xfrm>
              <a:off x="1348" y="5218"/>
              <a:ext cx="4243" cy="44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5575A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policies</a:t>
              </a:r>
              <a:endParaRPr lang="en-US" sz="17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endParaRPr>
            </a:p>
          </p:txBody>
        </p:sp>
      </p:grpSp>
      <p:grpSp>
        <p:nvGrpSpPr>
          <p:cNvPr id="32" name="Group 31"/>
          <p:cNvGrpSpPr/>
          <p:nvPr>
            <p:custDataLst>
              <p:tags r:id="rId9"/>
            </p:custDataLst>
          </p:nvPr>
        </p:nvGrpSpPr>
        <p:grpSpPr>
          <a:xfrm>
            <a:off x="3976370" y="1809115"/>
            <a:ext cx="3178175" cy="694690"/>
            <a:chOff x="994" y="4922"/>
            <a:chExt cx="7210" cy="1094"/>
          </a:xfrm>
        </p:grpSpPr>
        <p:sp>
          <p:nvSpPr>
            <p:cNvPr id="33" name="Shape 2"/>
            <p:cNvSpPr/>
            <p:nvPr>
              <p:custDataLst>
                <p:tags r:id="rId10"/>
              </p:custDataLst>
            </p:nvPr>
          </p:nvSpPr>
          <p:spPr>
            <a:xfrm>
              <a:off x="994" y="4922"/>
              <a:ext cx="7211" cy="1095"/>
            </a:xfrm>
            <a:prstGeom prst="roundRect">
              <a:avLst>
                <a:gd name="adj" fmla="val 12090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</p:sp>
        <p:sp>
          <p:nvSpPr>
            <p:cNvPr id="34" name="Text 3"/>
            <p:cNvSpPr/>
            <p:nvPr>
              <p:custDataLst>
                <p:tags r:id="rId11"/>
              </p:custDataLst>
            </p:nvPr>
          </p:nvSpPr>
          <p:spPr>
            <a:xfrm>
              <a:off x="1348" y="5218"/>
              <a:ext cx="4243" cy="44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5575A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  <a:sym typeface="+mn-ea"/>
                </a:rPr>
                <a:t>historical decisions</a:t>
              </a:r>
              <a:endParaRPr lang="en-US" sz="1750" dirty="0"/>
            </a:p>
          </p:txBody>
        </p:sp>
      </p:grpSp>
      <p:sp>
        <p:nvSpPr>
          <p:cNvPr id="70" name="Text Box 69"/>
          <p:cNvSpPr txBox="1"/>
          <p:nvPr/>
        </p:nvSpPr>
        <p:spPr>
          <a:xfrm>
            <a:off x="364490" y="873760"/>
            <a:ext cx="116097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 dirty="0">
                <a:solidFill>
                  <a:schemeClr val="accent2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AI agents fail</a:t>
            </a:r>
            <a:r>
              <a:rPr lang="en-US" sz="2400" b="1" dirty="0">
                <a:solidFill>
                  <a:schemeClr val="accent2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 to reason, retain, and use enterprise context:</a:t>
            </a:r>
            <a:endParaRPr lang="en-US" sz="2400" b="1" dirty="0">
              <a:solidFill>
                <a:schemeClr val="accent2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124" name="Text 3"/>
          <p:cNvSpPr/>
          <p:nvPr>
            <p:custDataLst>
              <p:tags r:id="rId12"/>
            </p:custDataLst>
          </p:nvPr>
        </p:nvSpPr>
        <p:spPr>
          <a:xfrm>
            <a:off x="1850390" y="4103370"/>
            <a:ext cx="2684145" cy="3759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altLang="en-GB" sz="17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Context spans </a:t>
            </a:r>
            <a:endParaRPr lang="en-US" altLang="en-GB" sz="1750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altLang="en-GB" sz="17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multiple systems</a:t>
            </a:r>
            <a:endParaRPr lang="en-US" altLang="en-GB" sz="1750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125" name="Text 3"/>
          <p:cNvSpPr/>
          <p:nvPr>
            <p:custDataLst>
              <p:tags r:id="rId13"/>
            </p:custDataLst>
          </p:nvPr>
        </p:nvSpPr>
        <p:spPr>
          <a:xfrm>
            <a:off x="4458335" y="6036945"/>
            <a:ext cx="2885440" cy="605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altLang="en-GB" sz="17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Decisions depend on</a:t>
            </a:r>
            <a:endParaRPr lang="en-US" altLang="en-GB" sz="1750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altLang="en-GB" sz="17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history, not just data</a:t>
            </a:r>
            <a:endParaRPr lang="en-US" sz="1750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grpSp>
        <p:nvGrpSpPr>
          <p:cNvPr id="126" name="Group 125"/>
          <p:cNvGrpSpPr/>
          <p:nvPr>
            <p:custDataLst>
              <p:tags r:id="rId14"/>
            </p:custDataLst>
          </p:nvPr>
        </p:nvGrpSpPr>
        <p:grpSpPr>
          <a:xfrm>
            <a:off x="499110" y="4831715"/>
            <a:ext cx="13359130" cy="1089660"/>
            <a:chOff x="1001" y="5358"/>
            <a:chExt cx="21038" cy="1716"/>
          </a:xfrm>
        </p:grpSpPr>
        <p:sp>
          <p:nvSpPr>
            <p:cNvPr id="127" name="Shape 1"/>
            <p:cNvSpPr/>
            <p:nvPr>
              <p:custDataLst>
                <p:tags r:id="rId15"/>
              </p:custDataLst>
            </p:nvPr>
          </p:nvSpPr>
          <p:spPr>
            <a:xfrm>
              <a:off x="1001" y="6216"/>
              <a:ext cx="21039" cy="36"/>
            </a:xfrm>
            <a:prstGeom prst="roundRect">
              <a:avLst>
                <a:gd name="adj" fmla="val 714744"/>
              </a:avLst>
            </a:prstGeom>
            <a:solidFill>
              <a:schemeClr val="accent2"/>
            </a:solidFill>
          </p:spPr>
        </p:sp>
        <p:sp>
          <p:nvSpPr>
            <p:cNvPr id="128" name="Shape 2"/>
            <p:cNvSpPr/>
            <p:nvPr>
              <p:custDataLst>
                <p:tags r:id="rId16"/>
              </p:custDataLst>
            </p:nvPr>
          </p:nvSpPr>
          <p:spPr>
            <a:xfrm>
              <a:off x="5083" y="5358"/>
              <a:ext cx="36" cy="858"/>
            </a:xfrm>
            <a:prstGeom prst="roundRect">
              <a:avLst>
                <a:gd name="adj" fmla="val 714744"/>
              </a:avLst>
            </a:prstGeom>
            <a:solidFill>
              <a:srgbClr val="FF7047"/>
            </a:solidFill>
          </p:spPr>
        </p:sp>
        <p:sp>
          <p:nvSpPr>
            <p:cNvPr id="129" name="Shape 3"/>
            <p:cNvSpPr/>
            <p:nvPr>
              <p:custDataLst>
                <p:tags r:id="rId17"/>
              </p:custDataLst>
            </p:nvPr>
          </p:nvSpPr>
          <p:spPr>
            <a:xfrm>
              <a:off x="4780" y="5894"/>
              <a:ext cx="643" cy="643"/>
            </a:xfrm>
            <a:prstGeom prst="roundRect">
              <a:avLst>
                <a:gd name="adj" fmla="val 40009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</p:sp>
        <p:sp>
          <p:nvSpPr>
            <p:cNvPr id="130" name="Text 4"/>
            <p:cNvSpPr/>
            <p:nvPr>
              <p:custDataLst>
                <p:tags r:id="rId18"/>
              </p:custDataLst>
            </p:nvPr>
          </p:nvSpPr>
          <p:spPr>
            <a:xfrm>
              <a:off x="4887" y="5948"/>
              <a:ext cx="429" cy="53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dirty="0">
                  <a:solidFill>
                    <a:schemeClr val="accent2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1</a:t>
              </a:r>
              <a:endParaRPr lang="en-US" sz="2100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endParaRPr>
            </a:p>
          </p:txBody>
        </p:sp>
        <p:sp>
          <p:nvSpPr>
            <p:cNvPr id="131" name="Shape 10"/>
            <p:cNvSpPr/>
            <p:nvPr>
              <p:custDataLst>
                <p:tags r:id="rId19"/>
              </p:custDataLst>
            </p:nvPr>
          </p:nvSpPr>
          <p:spPr>
            <a:xfrm>
              <a:off x="9362" y="6216"/>
              <a:ext cx="36" cy="858"/>
            </a:xfrm>
            <a:prstGeom prst="roundRect">
              <a:avLst>
                <a:gd name="adj" fmla="val 714744"/>
              </a:avLst>
            </a:prstGeom>
            <a:solidFill>
              <a:srgbClr val="FF7047"/>
            </a:solidFill>
          </p:spPr>
        </p:sp>
        <p:sp>
          <p:nvSpPr>
            <p:cNvPr id="132" name="Shape 11"/>
            <p:cNvSpPr/>
            <p:nvPr>
              <p:custDataLst>
                <p:tags r:id="rId20"/>
              </p:custDataLst>
            </p:nvPr>
          </p:nvSpPr>
          <p:spPr>
            <a:xfrm>
              <a:off x="9059" y="5894"/>
              <a:ext cx="643" cy="643"/>
            </a:xfrm>
            <a:prstGeom prst="roundRect">
              <a:avLst>
                <a:gd name="adj" fmla="val 40009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</p:sp>
        <p:sp>
          <p:nvSpPr>
            <p:cNvPr id="133" name="Text 12"/>
            <p:cNvSpPr/>
            <p:nvPr>
              <p:custDataLst>
                <p:tags r:id="rId21"/>
              </p:custDataLst>
            </p:nvPr>
          </p:nvSpPr>
          <p:spPr>
            <a:xfrm>
              <a:off x="9166" y="5948"/>
              <a:ext cx="429" cy="53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dirty="0">
                  <a:solidFill>
                    <a:schemeClr val="accent2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2</a:t>
              </a:r>
              <a:endParaRPr lang="en-US" sz="2100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endParaRPr>
            </a:p>
          </p:txBody>
        </p:sp>
        <p:sp>
          <p:nvSpPr>
            <p:cNvPr id="134" name="Shape 18"/>
            <p:cNvSpPr/>
            <p:nvPr>
              <p:custDataLst>
                <p:tags r:id="rId22"/>
              </p:custDataLst>
            </p:nvPr>
          </p:nvSpPr>
          <p:spPr>
            <a:xfrm>
              <a:off x="13642" y="5358"/>
              <a:ext cx="36" cy="858"/>
            </a:xfrm>
            <a:prstGeom prst="roundRect">
              <a:avLst>
                <a:gd name="adj" fmla="val 714744"/>
              </a:avLst>
            </a:prstGeom>
            <a:solidFill>
              <a:srgbClr val="FF7047"/>
            </a:solidFill>
          </p:spPr>
        </p:sp>
        <p:sp>
          <p:nvSpPr>
            <p:cNvPr id="135" name="Shape 19"/>
            <p:cNvSpPr/>
            <p:nvPr>
              <p:custDataLst>
                <p:tags r:id="rId23"/>
              </p:custDataLst>
            </p:nvPr>
          </p:nvSpPr>
          <p:spPr>
            <a:xfrm>
              <a:off x="13338" y="5894"/>
              <a:ext cx="643" cy="643"/>
            </a:xfrm>
            <a:prstGeom prst="roundRect">
              <a:avLst>
                <a:gd name="adj" fmla="val 40009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</p:sp>
        <p:sp>
          <p:nvSpPr>
            <p:cNvPr id="136" name="Text 20"/>
            <p:cNvSpPr/>
            <p:nvPr>
              <p:custDataLst>
                <p:tags r:id="rId24"/>
              </p:custDataLst>
            </p:nvPr>
          </p:nvSpPr>
          <p:spPr>
            <a:xfrm>
              <a:off x="13445" y="5948"/>
              <a:ext cx="429" cy="53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dirty="0">
                  <a:solidFill>
                    <a:schemeClr val="accent2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3</a:t>
              </a:r>
              <a:endParaRPr lang="en-US" sz="2100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endParaRPr>
            </a:p>
          </p:txBody>
        </p:sp>
        <p:sp>
          <p:nvSpPr>
            <p:cNvPr id="137" name="Shape 26"/>
            <p:cNvSpPr/>
            <p:nvPr>
              <p:custDataLst>
                <p:tags r:id="rId25"/>
              </p:custDataLst>
            </p:nvPr>
          </p:nvSpPr>
          <p:spPr>
            <a:xfrm>
              <a:off x="17921" y="6216"/>
              <a:ext cx="36" cy="858"/>
            </a:xfrm>
            <a:prstGeom prst="roundRect">
              <a:avLst>
                <a:gd name="adj" fmla="val 714744"/>
              </a:avLst>
            </a:prstGeom>
            <a:solidFill>
              <a:srgbClr val="FF7047"/>
            </a:solidFill>
          </p:spPr>
        </p:sp>
        <p:sp>
          <p:nvSpPr>
            <p:cNvPr id="138" name="Shape 27"/>
            <p:cNvSpPr/>
            <p:nvPr>
              <p:custDataLst>
                <p:tags r:id="rId26"/>
              </p:custDataLst>
            </p:nvPr>
          </p:nvSpPr>
          <p:spPr>
            <a:xfrm>
              <a:off x="17617" y="5894"/>
              <a:ext cx="643" cy="643"/>
            </a:xfrm>
            <a:prstGeom prst="roundRect">
              <a:avLst>
                <a:gd name="adj" fmla="val 40009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</p:sp>
        <p:sp>
          <p:nvSpPr>
            <p:cNvPr id="139" name="Text 28"/>
            <p:cNvSpPr/>
            <p:nvPr>
              <p:custDataLst>
                <p:tags r:id="rId27"/>
              </p:custDataLst>
            </p:nvPr>
          </p:nvSpPr>
          <p:spPr>
            <a:xfrm>
              <a:off x="17724" y="5948"/>
              <a:ext cx="429" cy="536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2100" dirty="0">
                  <a:solidFill>
                    <a:schemeClr val="accent2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4</a:t>
              </a:r>
              <a:endParaRPr lang="en-US" sz="2100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endParaRPr>
            </a:p>
          </p:txBody>
        </p:sp>
      </p:grpSp>
      <p:sp>
        <p:nvSpPr>
          <p:cNvPr id="140" name="Text 3"/>
          <p:cNvSpPr/>
          <p:nvPr>
            <p:custDataLst>
              <p:tags r:id="rId28"/>
            </p:custDataLst>
          </p:nvPr>
        </p:nvSpPr>
        <p:spPr>
          <a:xfrm>
            <a:off x="7094855" y="4070350"/>
            <a:ext cx="2885440" cy="605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altLang="en-GB" sz="17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Permissions change by </a:t>
            </a:r>
            <a:endParaRPr lang="en-US" altLang="en-GB" sz="1750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altLang="en-GB" sz="17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role and time</a:t>
            </a:r>
            <a:endParaRPr lang="en-US" altLang="en-GB" sz="1750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141" name="Text 3"/>
          <p:cNvSpPr/>
          <p:nvPr>
            <p:custDataLst>
              <p:tags r:id="rId29"/>
            </p:custDataLst>
          </p:nvPr>
        </p:nvSpPr>
        <p:spPr>
          <a:xfrm>
            <a:off x="9812020" y="5988685"/>
            <a:ext cx="2885440" cy="605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altLang="en-GB" sz="17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Workflow spans shifts, </a:t>
            </a:r>
            <a:endParaRPr lang="en-US" altLang="en-GB" sz="1750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en-US" altLang="en-GB" sz="1750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systems, and people</a:t>
            </a:r>
            <a:endParaRPr lang="en-US" altLang="en-GB" sz="1750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142" name="Text Box 141"/>
          <p:cNvSpPr txBox="1"/>
          <p:nvPr/>
        </p:nvSpPr>
        <p:spPr>
          <a:xfrm>
            <a:off x="364490" y="3290570"/>
            <a:ext cx="116097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 b="1" dirty="0">
                <a:solidFill>
                  <a:schemeClr val="accent2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because:</a:t>
            </a:r>
            <a:endParaRPr lang="en-US" altLang="en-GB" sz="2400" b="1" dirty="0">
              <a:solidFill>
                <a:schemeClr val="accent2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143" name="Text Box 142"/>
          <p:cNvSpPr txBox="1"/>
          <p:nvPr/>
        </p:nvSpPr>
        <p:spPr>
          <a:xfrm>
            <a:off x="270510" y="211455"/>
            <a:ext cx="116097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 b="1" dirty="0">
                <a:solidFill>
                  <a:schemeClr val="tx1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PROBLEM STATEMENT UNDERSTANDING</a:t>
            </a:r>
            <a:endParaRPr lang="en-US" altLang="en-GB" sz="2400" b="1" dirty="0">
              <a:solidFill>
                <a:schemeClr val="tx1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144" name="Rectangles 143"/>
          <p:cNvSpPr/>
          <p:nvPr/>
        </p:nvSpPr>
        <p:spPr>
          <a:xfrm>
            <a:off x="12550775" y="7562215"/>
            <a:ext cx="2079625" cy="66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26085" y="1972310"/>
            <a:ext cx="2573020" cy="694690"/>
            <a:chOff x="994" y="3759"/>
            <a:chExt cx="4052" cy="1094"/>
          </a:xfrm>
        </p:grpSpPr>
        <p:sp>
          <p:nvSpPr>
            <p:cNvPr id="15" name="Shape 2"/>
            <p:cNvSpPr/>
            <p:nvPr>
              <p:custDataLst>
                <p:tags r:id="rId1"/>
              </p:custDataLst>
            </p:nvPr>
          </p:nvSpPr>
          <p:spPr>
            <a:xfrm>
              <a:off x="994" y="3759"/>
              <a:ext cx="4053" cy="1095"/>
            </a:xfrm>
            <a:prstGeom prst="roundRect">
              <a:avLst>
                <a:gd name="adj" fmla="val 12090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</p:sp>
        <p:sp>
          <p:nvSpPr>
            <p:cNvPr id="16" name="Text 3"/>
            <p:cNvSpPr/>
            <p:nvPr>
              <p:custDataLst>
                <p:tags r:id="rId2"/>
              </p:custDataLst>
            </p:nvPr>
          </p:nvSpPr>
          <p:spPr>
            <a:xfrm>
              <a:off x="1312" y="4055"/>
              <a:ext cx="2385" cy="44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5575A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Safety risks escalate</a:t>
              </a:r>
              <a:endParaRPr lang="en-US" sz="175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211955" y="1962785"/>
            <a:ext cx="2573020" cy="694690"/>
            <a:chOff x="994" y="5342"/>
            <a:chExt cx="4052" cy="1094"/>
          </a:xfrm>
        </p:grpSpPr>
        <p:sp>
          <p:nvSpPr>
            <p:cNvPr id="18" name="Shape 2"/>
            <p:cNvSpPr/>
            <p:nvPr>
              <p:custDataLst>
                <p:tags r:id="rId3"/>
              </p:custDataLst>
            </p:nvPr>
          </p:nvSpPr>
          <p:spPr>
            <a:xfrm>
              <a:off x="994" y="5342"/>
              <a:ext cx="4053" cy="1095"/>
            </a:xfrm>
            <a:prstGeom prst="roundRect">
              <a:avLst>
                <a:gd name="adj" fmla="val 12090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9" name="Text 3"/>
            <p:cNvSpPr/>
            <p:nvPr>
              <p:custDataLst>
                <p:tags r:id="rId4"/>
              </p:custDataLst>
            </p:nvPr>
          </p:nvSpPr>
          <p:spPr>
            <a:xfrm>
              <a:off x="1311" y="5638"/>
              <a:ext cx="2340" cy="44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5575A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Operational failures</a:t>
              </a:r>
              <a:endParaRPr lang="en-US" sz="175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211320" y="4300855"/>
            <a:ext cx="2547620" cy="694690"/>
            <a:chOff x="994" y="8508"/>
            <a:chExt cx="4012" cy="1094"/>
          </a:xfrm>
        </p:grpSpPr>
        <p:sp>
          <p:nvSpPr>
            <p:cNvPr id="22" name="Shape 2"/>
            <p:cNvSpPr/>
            <p:nvPr>
              <p:custDataLst>
                <p:tags r:id="rId5"/>
              </p:custDataLst>
            </p:nvPr>
          </p:nvSpPr>
          <p:spPr>
            <a:xfrm>
              <a:off x="994" y="8508"/>
              <a:ext cx="4012" cy="1095"/>
            </a:xfrm>
            <a:prstGeom prst="roundRect">
              <a:avLst>
                <a:gd name="adj" fmla="val 12090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6" name="Text 3"/>
            <p:cNvSpPr/>
            <p:nvPr>
              <p:custDataLst>
                <p:tags r:id="rId6"/>
              </p:custDataLst>
            </p:nvPr>
          </p:nvSpPr>
          <p:spPr>
            <a:xfrm>
              <a:off x="1293" y="8804"/>
              <a:ext cx="3154" cy="44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5575A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Governance gaps</a:t>
              </a:r>
              <a:endParaRPr lang="en-US" sz="175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26085" y="4311015"/>
            <a:ext cx="3075305" cy="695325"/>
            <a:chOff x="994" y="6925"/>
            <a:chExt cx="4843" cy="1095"/>
          </a:xfrm>
        </p:grpSpPr>
        <p:sp>
          <p:nvSpPr>
            <p:cNvPr id="31" name="Shape 2"/>
            <p:cNvSpPr/>
            <p:nvPr>
              <p:custDataLst>
                <p:tags r:id="rId7"/>
              </p:custDataLst>
            </p:nvPr>
          </p:nvSpPr>
          <p:spPr>
            <a:xfrm>
              <a:off x="994" y="6925"/>
              <a:ext cx="4843" cy="1095"/>
            </a:xfrm>
            <a:prstGeom prst="roundRect">
              <a:avLst>
                <a:gd name="adj" fmla="val 12090"/>
              </a:avLst>
            </a:prstGeom>
            <a:solidFill>
              <a:srgbClr val="FFFFFF"/>
            </a:solidFill>
            <a:ln w="7620">
              <a:solidFill>
                <a:srgbClr val="FF7047"/>
              </a:solidFill>
              <a:prstDash val="solid"/>
            </a:ln>
          </p:spPr>
        </p:sp>
        <p:sp>
          <p:nvSpPr>
            <p:cNvPr id="36" name="Text 3"/>
            <p:cNvSpPr/>
            <p:nvPr>
              <p:custDataLst>
                <p:tags r:id="rId8"/>
              </p:custDataLst>
            </p:nvPr>
          </p:nvSpPr>
          <p:spPr>
            <a:xfrm>
              <a:off x="1310" y="7221"/>
              <a:ext cx="2385" cy="444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5575A"/>
                  </a:solidFill>
                  <a:latin typeface="Inter" panose="02000503000000020004" pitchFamily="34" charset="0"/>
                  <a:ea typeface="Inter" panose="02000503000000020004" pitchFamily="34" charset="-122"/>
                  <a:cs typeface="Inter" panose="02000503000000020004" pitchFamily="34" charset="-120"/>
                </a:rPr>
                <a:t>Goal drift mid-execution</a:t>
              </a:r>
              <a:endParaRPr lang="en-US" sz="1750" dirty="0"/>
            </a:p>
          </p:txBody>
        </p:sp>
      </p:grpSp>
      <p:sp>
        <p:nvSpPr>
          <p:cNvPr id="43" name="Text Box 42"/>
          <p:cNvSpPr txBox="1"/>
          <p:nvPr/>
        </p:nvSpPr>
        <p:spPr>
          <a:xfrm>
            <a:off x="818515" y="2790190"/>
            <a:ext cx="3305175" cy="1071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dirty="0">
                <a:solidFill>
                  <a:srgbClr val="55575A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Agents misinterpret </a:t>
            </a:r>
            <a:endParaRPr lang="en-US" dirty="0">
              <a:solidFill>
                <a:srgbClr val="55575A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dirty="0">
                <a:solidFill>
                  <a:srgbClr val="55575A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compliance rules and authorisation boundaries</a:t>
            </a:r>
            <a:endParaRPr lang="en-US" altLang="en-US" dirty="0">
              <a:solidFill>
                <a:srgbClr val="55575A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4629150" y="2900680"/>
            <a:ext cx="32873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dirty="0">
                <a:solidFill>
                  <a:srgbClr val="55575A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Loss of long-running process state causes workflow breakdowns</a:t>
            </a:r>
            <a:endParaRPr lang="en-US" altLang="en-US" dirty="0">
              <a:solidFill>
                <a:srgbClr val="55575A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822960" y="5104130"/>
            <a:ext cx="3304540" cy="1071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dirty="0">
                <a:solidFill>
                  <a:srgbClr val="55575A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Agents forget mid-</a:t>
            </a:r>
            <a:endParaRPr lang="en-US" dirty="0">
              <a:solidFill>
                <a:srgbClr val="55575A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dirty="0">
                <a:solidFill>
                  <a:srgbClr val="55575A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execution, leading to </a:t>
            </a:r>
            <a:endParaRPr lang="en-US" dirty="0">
              <a:solidFill>
                <a:srgbClr val="55575A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dirty="0">
                <a:solidFill>
                  <a:srgbClr val="55575A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incomplete tasks</a:t>
            </a:r>
            <a:endParaRPr lang="en-US" altLang="en-US" dirty="0">
              <a:solidFill>
                <a:srgbClr val="55575A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46" name="Text Box 45"/>
          <p:cNvSpPr txBox="1"/>
          <p:nvPr/>
        </p:nvSpPr>
        <p:spPr>
          <a:xfrm>
            <a:off x="4629150" y="5093970"/>
            <a:ext cx="3271520" cy="1071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dirty="0">
                <a:solidFill>
                  <a:srgbClr val="55575A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Inability to operate within regulatory frameworks creates liability</a:t>
            </a:r>
            <a:endParaRPr lang="en-US" altLang="en-US" dirty="0">
              <a:solidFill>
                <a:srgbClr val="55575A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50" name="Bent-Up Arrow 49"/>
          <p:cNvSpPr/>
          <p:nvPr/>
        </p:nvSpPr>
        <p:spPr>
          <a:xfrm rot="5400000">
            <a:off x="103505" y="3020695"/>
            <a:ext cx="1072515" cy="365760"/>
          </a:xfrm>
          <a:prstGeom prst="bentUpArrow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51" name="Bent-Up Arrow 50"/>
          <p:cNvSpPr/>
          <p:nvPr/>
        </p:nvSpPr>
        <p:spPr>
          <a:xfrm rot="5400000">
            <a:off x="3888105" y="3011170"/>
            <a:ext cx="1072515" cy="365760"/>
          </a:xfrm>
          <a:prstGeom prst="bentUpArrow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52" name="Bent-Up Arrow 51"/>
          <p:cNvSpPr/>
          <p:nvPr/>
        </p:nvSpPr>
        <p:spPr>
          <a:xfrm rot="5400000">
            <a:off x="99060" y="5359400"/>
            <a:ext cx="1072515" cy="365760"/>
          </a:xfrm>
          <a:prstGeom prst="bentUpArrow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53" name="Bent-Up Arrow 52"/>
          <p:cNvSpPr/>
          <p:nvPr/>
        </p:nvSpPr>
        <p:spPr>
          <a:xfrm rot="5400000">
            <a:off x="3888740" y="5349240"/>
            <a:ext cx="1072515" cy="365760"/>
          </a:xfrm>
          <a:prstGeom prst="bentUpArrow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4" name="Text 2"/>
          <p:cNvSpPr/>
          <p:nvPr/>
        </p:nvSpPr>
        <p:spPr>
          <a:xfrm>
            <a:off x="8609330" y="5132070"/>
            <a:ext cx="5892165" cy="18046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isnt lack of AI models or computing power</a:t>
            </a:r>
            <a:endParaRPr lang="en-US" sz="2200" b="1" dirty="0">
              <a:solidFill>
                <a:schemeClr val="tx1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because technology continues to improve.</a:t>
            </a:r>
            <a:endParaRPr lang="en-US" sz="2200" b="1" dirty="0">
              <a:solidFill>
                <a:schemeClr val="tx1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200" b="1" dirty="0">
              <a:solidFill>
                <a:schemeClr val="tx1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accent2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</a:rPr>
              <a:t>Enterprises are missing something fundamental.</a:t>
            </a:r>
            <a:endParaRPr lang="en-US" sz="2200" b="1" dirty="0">
              <a:solidFill>
                <a:schemeClr val="accent2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</a:endParaRPr>
          </a:p>
        </p:txBody>
      </p:sp>
      <p:sp>
        <p:nvSpPr>
          <p:cNvPr id="75" name="Text 0"/>
          <p:cNvSpPr/>
          <p:nvPr/>
        </p:nvSpPr>
        <p:spPr>
          <a:xfrm>
            <a:off x="8554363" y="4300776"/>
            <a:ext cx="6668095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THE </a:t>
            </a:r>
            <a:r>
              <a:rPr lang="en-US" sz="3600" b="1" dirty="0">
                <a:solidFill>
                  <a:schemeClr val="accent2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REAL GAP</a:t>
            </a:r>
            <a:endParaRPr lang="en-US" sz="3600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  <p:sp>
        <p:nvSpPr>
          <p:cNvPr id="76" name="Text 4"/>
          <p:cNvSpPr/>
          <p:nvPr/>
        </p:nvSpPr>
        <p:spPr>
          <a:xfrm>
            <a:off x="8581390" y="1213485"/>
            <a:ext cx="5449570" cy="14541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9600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$2.1 Mn</a:t>
            </a:r>
            <a:endParaRPr lang="en-US" sz="9600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77" name="Text 5"/>
          <p:cNvSpPr/>
          <p:nvPr>
            <p:custDataLst>
              <p:tags r:id="rId9"/>
            </p:custDataLst>
          </p:nvPr>
        </p:nvSpPr>
        <p:spPr>
          <a:xfrm>
            <a:off x="9597390" y="2160905"/>
            <a:ext cx="3418205" cy="1322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annual productivity loss per enterprise </a:t>
            </a:r>
            <a:endParaRPr lang="en-US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5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from </a:t>
            </a:r>
            <a:r>
              <a:rPr lang="en-US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manual intervention caused </a:t>
            </a:r>
            <a:endParaRPr lang="en-US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  <a:sym typeface="+mn-ea"/>
            </a:endParaRPr>
          </a:p>
          <a:p>
            <a:pPr marL="0" indent="0" algn="ctr">
              <a:lnSpc>
                <a:spcPts val="25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  <a:sym typeface="+mn-ea"/>
              </a:rPr>
              <a:t>by fragmented context</a:t>
            </a:r>
            <a:r>
              <a:rPr lang="en-US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endParaRPr lang="en-US" dirty="0"/>
          </a:p>
        </p:txBody>
      </p:sp>
      <p:sp>
        <p:nvSpPr>
          <p:cNvPr id="144" name="Rectangles 143"/>
          <p:cNvSpPr/>
          <p:nvPr/>
        </p:nvSpPr>
        <p:spPr>
          <a:xfrm>
            <a:off x="12521565" y="7530465"/>
            <a:ext cx="2079625" cy="66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8" name="Rectangles 77"/>
          <p:cNvSpPr/>
          <p:nvPr/>
        </p:nvSpPr>
        <p:spPr>
          <a:xfrm flipH="1">
            <a:off x="7709535" y="0"/>
            <a:ext cx="76200" cy="830770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79" name="Text 0"/>
          <p:cNvSpPr/>
          <p:nvPr/>
        </p:nvSpPr>
        <p:spPr>
          <a:xfrm>
            <a:off x="350163" y="814626"/>
            <a:ext cx="6668095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The cost of context failure:</a:t>
            </a:r>
            <a:endParaRPr lang="en-US" sz="2400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  <p:sp>
        <p:nvSpPr>
          <p:cNvPr id="143" name="Text Box 142"/>
          <p:cNvSpPr txBox="1"/>
          <p:nvPr/>
        </p:nvSpPr>
        <p:spPr>
          <a:xfrm>
            <a:off x="270510" y="211455"/>
            <a:ext cx="116097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400" b="1" dirty="0">
                <a:solidFill>
                  <a:schemeClr val="tx1"/>
                </a:solidFill>
                <a:latin typeface="Calibri" panose="020F0502020204030204" charset="0"/>
                <a:ea typeface="Manrope" pitchFamily="34" charset="-122"/>
                <a:cs typeface="Calibri" panose="020F0502020204030204" charset="0"/>
                <a:sym typeface="+mn-ea"/>
              </a:rPr>
              <a:t>RESEARCH</a:t>
            </a:r>
            <a:endParaRPr lang="en-US" altLang="en-GB" sz="2400" b="1" dirty="0">
              <a:solidFill>
                <a:schemeClr val="tx1"/>
              </a:solidFill>
              <a:latin typeface="Calibri" panose="020F0502020204030204" charset="0"/>
              <a:ea typeface="Manrope" pitchFamily="34" charset="-122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s 143"/>
          <p:cNvSpPr/>
          <p:nvPr/>
        </p:nvSpPr>
        <p:spPr>
          <a:xfrm>
            <a:off x="12521565" y="7530465"/>
            <a:ext cx="2079625" cy="66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0350" y="4873625"/>
            <a:ext cx="2996565" cy="2501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999490"/>
            <a:ext cx="7527290" cy="2211070"/>
          </a:xfrm>
          <a:prstGeom prst="rect">
            <a:avLst/>
          </a:prstGeom>
        </p:spPr>
      </p:pic>
      <p:sp>
        <p:nvSpPr>
          <p:cNvPr id="33" name="Text 2"/>
          <p:cNvSpPr/>
          <p:nvPr>
            <p:custDataLst>
              <p:tags r:id="rId3"/>
            </p:custDataLst>
          </p:nvPr>
        </p:nvSpPr>
        <p:spPr>
          <a:xfrm>
            <a:off x="1339850" y="5176520"/>
            <a:ext cx="6009005" cy="4070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altLang="en-GB" sz="2400" dirty="0"/>
              <a:t>Fewer interventions &amp; rework</a:t>
            </a:r>
            <a:endParaRPr lang="en-US" altLang="en-GB" sz="2400" dirty="0"/>
          </a:p>
        </p:txBody>
      </p:sp>
      <p:sp>
        <p:nvSpPr>
          <p:cNvPr id="34" name="Text 2"/>
          <p:cNvSpPr/>
          <p:nvPr>
            <p:custDataLst>
              <p:tags r:id="rId4"/>
            </p:custDataLst>
          </p:nvPr>
        </p:nvSpPr>
        <p:spPr>
          <a:xfrm>
            <a:off x="1957070" y="5858510"/>
            <a:ext cx="4735830" cy="620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altLang="en-GB" sz="2400" dirty="0"/>
              <a:t>Faster, consistent, and</a:t>
            </a:r>
            <a:endParaRPr lang="en-US" altLang="en-GB" sz="24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altLang="en-GB" sz="2400" dirty="0"/>
              <a:t>reasoned decisions </a:t>
            </a:r>
            <a:endParaRPr lang="en-US" altLang="en-GB" sz="2400" dirty="0"/>
          </a:p>
        </p:txBody>
      </p:sp>
      <p:sp>
        <p:nvSpPr>
          <p:cNvPr id="35" name="Text 2"/>
          <p:cNvSpPr/>
          <p:nvPr>
            <p:custDataLst>
              <p:tags r:id="rId5"/>
            </p:custDataLst>
          </p:nvPr>
        </p:nvSpPr>
        <p:spPr>
          <a:xfrm>
            <a:off x="2515870" y="6718300"/>
            <a:ext cx="3978910" cy="472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altLang="en-GB" sz="2400" dirty="0"/>
              <a:t>Critical knowledge retained </a:t>
            </a:r>
            <a:endParaRPr lang="en-US" altLang="en-GB" sz="24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altLang="en-GB" sz="2400" dirty="0"/>
              <a:t>beyond individual engineers</a:t>
            </a:r>
            <a:endParaRPr lang="en-US" altLang="en-GB" sz="2400" dirty="0"/>
          </a:p>
        </p:txBody>
      </p:sp>
      <p:sp>
        <p:nvSpPr>
          <p:cNvPr id="36" name="Text 0"/>
          <p:cNvSpPr/>
          <p:nvPr/>
        </p:nvSpPr>
        <p:spPr>
          <a:xfrm>
            <a:off x="229870" y="147320"/>
            <a:ext cx="3993515" cy="644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Business value at scale</a:t>
            </a:r>
            <a:endParaRPr lang="en-US" sz="2400" b="1" dirty="0">
              <a:solidFill>
                <a:schemeClr val="tx1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  <p:sp>
        <p:nvSpPr>
          <p:cNvPr id="38" name="Text 0"/>
          <p:cNvSpPr/>
          <p:nvPr/>
        </p:nvSpPr>
        <p:spPr>
          <a:xfrm>
            <a:off x="228600" y="4129405"/>
            <a:ext cx="8553450" cy="644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Enterprise benefits</a:t>
            </a:r>
            <a:endParaRPr lang="en-US" sz="2400" b="1" dirty="0">
              <a:solidFill>
                <a:schemeClr val="tx1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  <p:sp>
        <p:nvSpPr>
          <p:cNvPr id="39" name="Text 1"/>
          <p:cNvSpPr/>
          <p:nvPr/>
        </p:nvSpPr>
        <p:spPr>
          <a:xfrm>
            <a:off x="8794750" y="1574800"/>
            <a:ext cx="4930140" cy="69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$450 - $650 Bn</a:t>
            </a:r>
            <a:endParaRPr lang="en-US" sz="5450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40" name="Text 2"/>
          <p:cNvSpPr/>
          <p:nvPr>
            <p:custDataLst>
              <p:tags r:id="rId6"/>
            </p:custDataLst>
          </p:nvPr>
        </p:nvSpPr>
        <p:spPr>
          <a:xfrm>
            <a:off x="8602980" y="2419985"/>
            <a:ext cx="5313680" cy="921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expected annual revenue from </a:t>
            </a:r>
            <a:endParaRPr lang="en-US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5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agentic AI by 2030</a:t>
            </a:r>
            <a:endParaRPr lang="en-US" dirty="0"/>
          </a:p>
        </p:txBody>
      </p:sp>
      <p:sp>
        <p:nvSpPr>
          <p:cNvPr id="41" name="Text 1"/>
          <p:cNvSpPr/>
          <p:nvPr/>
        </p:nvSpPr>
        <p:spPr>
          <a:xfrm>
            <a:off x="8794750" y="4353560"/>
            <a:ext cx="4930140" cy="69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chemeClr val="accent2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30-50%</a:t>
            </a:r>
            <a:endParaRPr lang="en-US" sz="5450" dirty="0">
              <a:solidFill>
                <a:schemeClr val="accent2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  <p:sp>
        <p:nvSpPr>
          <p:cNvPr id="42" name="Text 2"/>
          <p:cNvSpPr/>
          <p:nvPr>
            <p:custDataLst>
              <p:tags r:id="rId7"/>
            </p:custDataLst>
          </p:nvPr>
        </p:nvSpPr>
        <p:spPr>
          <a:xfrm>
            <a:off x="8602980" y="5335905"/>
            <a:ext cx="5313680" cy="9213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cost savings from</a:t>
            </a:r>
            <a:endParaRPr lang="en-US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5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task automation &amp; </a:t>
            </a:r>
            <a:endParaRPr lang="en-US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  <a:p>
            <a:pPr marL="0" indent="0" algn="ctr">
              <a:lnSpc>
                <a:spcPts val="25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operational streamlining</a:t>
            </a:r>
            <a:endParaRPr lang="en-US" dirty="0">
              <a:solidFill>
                <a:srgbClr val="55575A"/>
              </a:solidFill>
              <a:latin typeface="Inter" panose="02000503000000020004" pitchFamily="34" charset="0"/>
              <a:ea typeface="Inter" panose="02000503000000020004" pitchFamily="34" charset="-122"/>
              <a:cs typeface="Inter" panose="020005030000000200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3750" y="0"/>
            <a:ext cx="5486400" cy="8229600"/>
          </a:xfrm>
          <a:prstGeom prst="rect">
            <a:avLst/>
          </a:prstGeom>
        </p:spPr>
      </p:pic>
      <p:sp>
        <p:nvSpPr>
          <p:cNvPr id="28" name="Text 3"/>
          <p:cNvSpPr/>
          <p:nvPr>
            <p:custDataLst>
              <p:tags r:id="rId2"/>
            </p:custDataLst>
          </p:nvPr>
        </p:nvSpPr>
        <p:spPr>
          <a:xfrm>
            <a:off x="372745" y="955040"/>
            <a:ext cx="5147310" cy="286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2400" dirty="0">
                <a:solidFill>
                  <a:srgbClr val="55575A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decisions are safety-critical</a:t>
            </a:r>
            <a:endParaRPr lang="en-US" altLang="en-GB" sz="2400" dirty="0">
              <a:solidFill>
                <a:srgbClr val="55575A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2400" dirty="0">
                <a:solidFill>
                  <a:srgbClr val="55575A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permissions are tightly governed</a:t>
            </a:r>
            <a:endParaRPr lang="en-US" altLang="en-GB" sz="2400" dirty="0">
              <a:solidFill>
                <a:srgbClr val="55575A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2400" dirty="0">
                <a:solidFill>
                  <a:srgbClr val="55575A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SOPs are non-negotiable</a:t>
            </a:r>
            <a:endParaRPr lang="en-US" altLang="en-GB" sz="2400" dirty="0">
              <a:solidFill>
                <a:srgbClr val="55575A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2400" dirty="0">
                <a:solidFill>
                  <a:srgbClr val="55575A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errors have immediate cost</a:t>
            </a:r>
            <a:endParaRPr lang="en-US" altLang="en-GB" sz="2400" dirty="0">
              <a:solidFill>
                <a:srgbClr val="55575A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44" name="Text 0"/>
          <p:cNvSpPr/>
          <p:nvPr/>
        </p:nvSpPr>
        <p:spPr>
          <a:xfrm>
            <a:off x="373023" y="147241"/>
            <a:ext cx="6668095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Why Manufacturing as a context stress test?</a:t>
            </a:r>
            <a:endParaRPr lang="en-US" sz="2400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  <p:sp>
        <p:nvSpPr>
          <p:cNvPr id="52" name="Text 0"/>
          <p:cNvSpPr/>
          <p:nvPr/>
        </p:nvSpPr>
        <p:spPr>
          <a:xfrm>
            <a:off x="5681980" y="1694180"/>
            <a:ext cx="6668135" cy="855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Context errors are visible,</a:t>
            </a:r>
            <a:endParaRPr lang="en-US" sz="2400" b="1" dirty="0">
              <a:solidFill>
                <a:schemeClr val="tx1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not theoretical.</a:t>
            </a:r>
            <a:endParaRPr lang="en-US" sz="2400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  <p:sp>
        <p:nvSpPr>
          <p:cNvPr id="45" name="Right Brace 44"/>
          <p:cNvSpPr/>
          <p:nvPr/>
        </p:nvSpPr>
        <p:spPr>
          <a:xfrm>
            <a:off x="4687570" y="955040"/>
            <a:ext cx="708025" cy="2333625"/>
          </a:xfrm>
          <a:prstGeom prst="rightBrace">
            <a:avLst/>
          </a:prstGeom>
          <a:ln w="31750" cap="sq" cmpd="dbl">
            <a:solidFill>
              <a:schemeClr val="accent2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46" name="Text 0"/>
          <p:cNvSpPr/>
          <p:nvPr/>
        </p:nvSpPr>
        <p:spPr>
          <a:xfrm>
            <a:off x="373023" y="3527981"/>
            <a:ext cx="6668095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USE CASE: </a:t>
            </a:r>
            <a:r>
              <a:rPr lang="en-US" sz="2400" b="1" dirty="0">
                <a:solidFill>
                  <a:schemeClr val="accent2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Maintainence of automotive manufacturing machinery</a:t>
            </a:r>
            <a:endParaRPr lang="en-US" sz="2400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  <p:sp>
        <p:nvSpPr>
          <p:cNvPr id="47" name="Text 3"/>
          <p:cNvSpPr/>
          <p:nvPr>
            <p:custDataLst>
              <p:tags r:id="rId3"/>
            </p:custDataLst>
          </p:nvPr>
        </p:nvSpPr>
        <p:spPr>
          <a:xfrm>
            <a:off x="372745" y="4296410"/>
            <a:ext cx="5724525" cy="4686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GB" sz="2400" i="1" dirty="0">
                <a:solidFill>
                  <a:srgbClr val="55575A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A single maintenance decision requires:</a:t>
            </a:r>
            <a:endParaRPr lang="en-US" altLang="en-GB" sz="2400" dirty="0">
              <a:solidFill>
                <a:srgbClr val="55575A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2400" dirty="0">
                <a:solidFill>
                  <a:srgbClr val="55575A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past interventions</a:t>
            </a:r>
            <a:endParaRPr lang="en-US" altLang="en-GB" sz="2400" dirty="0">
              <a:solidFill>
                <a:srgbClr val="55575A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2400" dirty="0">
                <a:solidFill>
                  <a:srgbClr val="55575A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current certifications</a:t>
            </a:r>
            <a:endParaRPr lang="en-US" altLang="en-GB" sz="2400" dirty="0">
              <a:solidFill>
                <a:srgbClr val="55575A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2400" dirty="0">
                <a:solidFill>
                  <a:srgbClr val="55575A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applicable SOPs</a:t>
            </a:r>
            <a:endParaRPr lang="en-US" altLang="en-GB" sz="2400" dirty="0">
              <a:solidFill>
                <a:srgbClr val="55575A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2400" dirty="0">
                <a:solidFill>
                  <a:srgbClr val="55575A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policy boundaries</a:t>
            </a:r>
            <a:endParaRPr lang="en-US" altLang="en-GB" sz="2400" dirty="0">
              <a:solidFill>
                <a:srgbClr val="55575A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GB" sz="2400" dirty="0">
              <a:solidFill>
                <a:srgbClr val="55575A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48" name="Text 0"/>
          <p:cNvSpPr/>
          <p:nvPr/>
        </p:nvSpPr>
        <p:spPr>
          <a:xfrm>
            <a:off x="4467225" y="5442585"/>
            <a:ext cx="6668135" cy="855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GB" sz="2400" b="1" dirty="0">
                <a:solidFill>
                  <a:srgbClr val="55575A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No single system holds this together. </a:t>
            </a:r>
            <a:endParaRPr lang="en-US" altLang="en-GB" sz="2400" b="1" dirty="0">
              <a:solidFill>
                <a:srgbClr val="55575A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GB" sz="2400" b="1" dirty="0">
                <a:solidFill>
                  <a:srgbClr val="55575A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Humans understand. </a:t>
            </a:r>
            <a:r>
              <a:rPr lang="en-US" altLang="en-GB" sz="2400" b="1" dirty="0">
                <a:solidFill>
                  <a:schemeClr val="accent2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Agents cannot.</a:t>
            </a:r>
            <a:endParaRPr lang="en-US" altLang="en-GB" sz="2400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49" name="Right Brace 48"/>
          <p:cNvSpPr/>
          <p:nvPr/>
        </p:nvSpPr>
        <p:spPr>
          <a:xfrm>
            <a:off x="3472815" y="4935220"/>
            <a:ext cx="708025" cy="2160270"/>
          </a:xfrm>
          <a:prstGeom prst="rightBrace">
            <a:avLst/>
          </a:prstGeom>
          <a:ln w="31750" cap="sq" cmpd="dbl">
            <a:solidFill>
              <a:schemeClr val="accent2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0"/>
          <p:cNvSpPr/>
          <p:nvPr/>
        </p:nvSpPr>
        <p:spPr>
          <a:xfrm>
            <a:off x="373023" y="147241"/>
            <a:ext cx="6668095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  <a:sym typeface="+mn-ea"/>
              </a:rPr>
              <a:t>Solution overview: </a:t>
            </a:r>
            <a:endParaRPr lang="en-US" sz="2400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  <a:p>
            <a:pPr marL="0" indent="0" algn="l">
              <a:lnSpc>
                <a:spcPts val="5050"/>
              </a:lnSpc>
              <a:buNone/>
            </a:pPr>
            <a:endParaRPr lang="en-US" sz="2400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"/>
          <a:srcRect t="10808" b="9387"/>
          <a:stretch>
            <a:fillRect/>
          </a:stretch>
        </p:blipFill>
        <p:spPr>
          <a:xfrm>
            <a:off x="88900" y="1386840"/>
            <a:ext cx="14436090" cy="5640705"/>
          </a:xfrm>
          <a:prstGeom prst="rect">
            <a:avLst/>
          </a:prstGeom>
        </p:spPr>
      </p:pic>
      <p:sp>
        <p:nvSpPr>
          <p:cNvPr id="144" name="Rectangles 143"/>
          <p:cNvSpPr/>
          <p:nvPr/>
        </p:nvSpPr>
        <p:spPr>
          <a:xfrm>
            <a:off x="12521565" y="7530465"/>
            <a:ext cx="2079625" cy="66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5429250" y="50800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s 143"/>
          <p:cNvSpPr/>
          <p:nvPr/>
        </p:nvSpPr>
        <p:spPr>
          <a:xfrm>
            <a:off x="12521565" y="7530465"/>
            <a:ext cx="2079625" cy="66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3" name="Picture 2" descr="ss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9070" y="69850"/>
            <a:ext cx="8702675" cy="8082915"/>
          </a:xfrm>
          <a:prstGeom prst="rect">
            <a:avLst/>
          </a:prstGeom>
        </p:spPr>
      </p:pic>
      <p:sp>
        <p:nvSpPr>
          <p:cNvPr id="52" name="Text 0"/>
          <p:cNvSpPr/>
          <p:nvPr/>
        </p:nvSpPr>
        <p:spPr>
          <a:xfrm>
            <a:off x="11503660" y="7621270"/>
            <a:ext cx="2249170" cy="5314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Ingestion flow</a:t>
            </a:r>
            <a:endParaRPr lang="en-US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6990" y="97155"/>
            <a:ext cx="6915785" cy="7983220"/>
          </a:xfrm>
          <a:prstGeom prst="rect">
            <a:avLst/>
          </a:prstGeom>
        </p:spPr>
      </p:pic>
      <p:sp>
        <p:nvSpPr>
          <p:cNvPr id="144" name="Rectangles 143"/>
          <p:cNvSpPr/>
          <p:nvPr/>
        </p:nvSpPr>
        <p:spPr>
          <a:xfrm>
            <a:off x="12521565" y="7530465"/>
            <a:ext cx="2079625" cy="667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52" name="Text 0"/>
          <p:cNvSpPr/>
          <p:nvPr/>
        </p:nvSpPr>
        <p:spPr>
          <a:xfrm>
            <a:off x="11046460" y="7707630"/>
            <a:ext cx="2921635" cy="3727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charset="0"/>
                <a:ea typeface="Inter" panose="02000503000000020004" pitchFamily="34" charset="-122"/>
                <a:cs typeface="Calibri" panose="020F0502020204030204" charset="0"/>
              </a:rPr>
              <a:t>Unified intelligence assistant</a:t>
            </a:r>
            <a:endParaRPr lang="en-US" b="1" dirty="0">
              <a:solidFill>
                <a:schemeClr val="accent2"/>
              </a:solidFill>
              <a:latin typeface="Calibri" panose="020F0502020204030204" charset="0"/>
              <a:ea typeface="Inter" panose="02000503000000020004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68.09999999999997,&quot;left&quot;:62.50314960629923,&quot;top&quot;:112.32188976377952,&quot;width&quot;:1026.9843307086614}"/>
</p:tagLst>
</file>

<file path=ppt/tags/tag10.xml><?xml version="1.0" encoding="utf-8"?>
<p:tagLst xmlns:p="http://schemas.openxmlformats.org/presentationml/2006/main">
  <p:tag name="KSO_WM_DIAGRAM_VIRTUALLY_FRAME" val="{&quot;height&quot;:368.09999999999997,&quot;left&quot;:404.83125984251967,&quot;top&quot;:112.32188976377952,&quot;width&quot;:684.6562204724411}"/>
</p:tagLst>
</file>

<file path=ppt/tags/tag11.xml><?xml version="1.0" encoding="utf-8"?>
<p:tagLst xmlns:p="http://schemas.openxmlformats.org/presentationml/2006/main">
  <p:tag name="KSO_WM_DIAGRAM_VIRTUALLY_FRAME" val="{&quot;height&quot;:368.09999999999997,&quot;left&quot;:404.83125984251967,&quot;top&quot;:112.32188976377952,&quot;width&quot;:684.6562204724411}"/>
</p:tagLst>
</file>

<file path=ppt/tags/tag12.xml><?xml version="1.0" encoding="utf-8"?>
<p:tagLst xmlns:p="http://schemas.openxmlformats.org/presentationml/2006/main">
  <p:tag name="KSO_WM_DIAGRAM_VIRTUALLY_FRAME" val="{&quot;height&quot;:368.09999999999997,&quot;left&quot;:404.83125984251967,&quot;top&quot;:112.32188976377952,&quot;width&quot;:684.6562204724411}"/>
</p:tagLst>
</file>

<file path=ppt/tags/tag13.xml><?xml version="1.0" encoding="utf-8"?>
<p:tagLst xmlns:p="http://schemas.openxmlformats.org/presentationml/2006/main">
  <p:tag name="KSO_WM_DIAGRAM_VIRTUALLY_FRAME" val="{&quot;height&quot;:469.3906299212598,&quot;left&quot;:49.68748031496063,&quot;top&quot;:139.45,&quot;width&quot;:1026.4625196850393}"/>
</p:tagLst>
</file>

<file path=ppt/tags/tag14.xml><?xml version="1.0" encoding="utf-8"?>
<p:tagLst xmlns:p="http://schemas.openxmlformats.org/presentationml/2006/main">
  <p:tag name="KSO_WM_DIAGRAM_VIRTUALLY_FRAME" val="{&quot;height&quot;:469.3906299212598,&quot;left&quot;:49.68748031496063,&quot;top&quot;:139.45,&quot;width&quot;:1026.4625196850393}"/>
</p:tagLst>
</file>

<file path=ppt/tags/tag15.xml><?xml version="1.0" encoding="utf-8"?>
<p:tagLst xmlns:p="http://schemas.openxmlformats.org/presentationml/2006/main">
  <p:tag name="KSO_WM_DIAGRAM_VIRTUALLY_FRAME" val="{&quot;height&quot;:469.3906299212598,&quot;left&quot;:49.68748031496063,&quot;top&quot;:139.45,&quot;width&quot;:1026.4625196850393}"/>
</p:tagLst>
</file>

<file path=ppt/tags/tag16.xml><?xml version="1.0" encoding="utf-8"?>
<p:tagLst xmlns:p="http://schemas.openxmlformats.org/presentationml/2006/main">
  <p:tag name="KSO_WM_DIAGRAM_VIRTUALLY_FRAME" val="{&quot;height&quot;:469.3906299212598,&quot;left&quot;:49.68748031496063,&quot;top&quot;:139.45,&quot;width&quot;:1026.4625196850393}"/>
</p:tagLst>
</file>

<file path=ppt/tags/tag17.xml><?xml version="1.0" encoding="utf-8"?>
<p:tagLst xmlns:p="http://schemas.openxmlformats.org/presentationml/2006/main">
  <p:tag name="KSO_WM_DIAGRAM_VIRTUALLY_FRAME" val="{&quot;height&quot;:469.3906299212598,&quot;left&quot;:49.68748031496063,&quot;top&quot;:139.45,&quot;width&quot;:1026.4625196850393}"/>
</p:tagLst>
</file>

<file path=ppt/tags/tag18.xml><?xml version="1.0" encoding="utf-8"?>
<p:tagLst xmlns:p="http://schemas.openxmlformats.org/presentationml/2006/main">
  <p:tag name="KSO_WM_DIAGRAM_VIRTUALLY_FRAME" val="{&quot;height&quot;:469.3906299212598,&quot;left&quot;:49.68748031496063,&quot;top&quot;:139.45,&quot;width&quot;:1026.4625196850393}"/>
</p:tagLst>
</file>

<file path=ppt/tags/tag19.xml><?xml version="1.0" encoding="utf-8"?>
<p:tagLst xmlns:p="http://schemas.openxmlformats.org/presentationml/2006/main">
  <p:tag name="KSO_WM_DIAGRAM_VIRTUALLY_FRAME" val="{&quot;height&quot;:469.3906299212598,&quot;left&quot;:49.68748031496063,&quot;top&quot;:139.45,&quot;width&quot;:1026.4625196850393}"/>
</p:tagLst>
</file>

<file path=ppt/tags/tag2.xml><?xml version="1.0" encoding="utf-8"?>
<p:tagLst xmlns:p="http://schemas.openxmlformats.org/presentationml/2006/main">
  <p:tag name="KSO_WM_DIAGRAM_VIRTUALLY_FRAME" val="{&quot;height&quot;:368.09999999999997,&quot;left&quot;:62.50314960629923,&quot;top&quot;:112.32188976377952,&quot;width&quot;:1026.9843307086614}"/>
</p:tagLst>
</file>

<file path=ppt/tags/tag20.xml><?xml version="1.0" encoding="utf-8"?>
<p:tagLst xmlns:p="http://schemas.openxmlformats.org/presentationml/2006/main">
  <p:tag name="KSO_WM_DIAGRAM_VIRTUALLY_FRAME" val="{&quot;height&quot;:469.3906299212598,&quot;left&quot;:49.68748031496063,&quot;top&quot;:139.45,&quot;width&quot;:1026.4625196850393}"/>
</p:tagLst>
</file>

<file path=ppt/tags/tag21.xml><?xml version="1.0" encoding="utf-8"?>
<p:tagLst xmlns:p="http://schemas.openxmlformats.org/presentationml/2006/main">
  <p:tag name="KSO_WM_DIAGRAM_VIRTUALLY_FRAME" val="{&quot;height&quot;:469.3906299212598,&quot;left&quot;:49.68748031496063,&quot;top&quot;:139.45,&quot;width&quot;:1026.4625196850393}"/>
</p:tagLst>
</file>

<file path=ppt/tags/tag22.xml><?xml version="1.0" encoding="utf-8"?>
<p:tagLst xmlns:p="http://schemas.openxmlformats.org/presentationml/2006/main">
  <p:tag name="KSO_WM_DIAGRAM_VIRTUALLY_FRAME" val="{&quot;height&quot;:469.3906299212598,&quot;left&quot;:49.68748031496063,&quot;top&quot;:139.45,&quot;width&quot;:1026.4625196850393}"/>
</p:tagLst>
</file>

<file path=ppt/tags/tag23.xml><?xml version="1.0" encoding="utf-8"?>
<p:tagLst xmlns:p="http://schemas.openxmlformats.org/presentationml/2006/main">
  <p:tag name="KSO_WM_DIAGRAM_VIRTUALLY_FRAME" val="{&quot;height&quot;:469.3906299212598,&quot;left&quot;:49.68748031496063,&quot;top&quot;:139.45,&quot;width&quot;:1026.4625196850393}"/>
</p:tagLst>
</file>

<file path=ppt/tags/tag24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25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26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27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28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29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3.xml><?xml version="1.0" encoding="utf-8"?>
<p:tagLst xmlns:p="http://schemas.openxmlformats.org/presentationml/2006/main">
  <p:tag name="KSO_WM_DIAGRAM_VIRTUALLY_FRAME" val="{&quot;height&quot;:368.09999999999997,&quot;left&quot;:62.50314960629923,&quot;top&quot;:112.32188976377952,&quot;width&quot;:1026.9843307086614}"/>
</p:tagLst>
</file>

<file path=ppt/tags/tag30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31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32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33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34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35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36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37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38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39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4.xml><?xml version="1.0" encoding="utf-8"?>
<p:tagLst xmlns:p="http://schemas.openxmlformats.org/presentationml/2006/main">
  <p:tag name="KSO_WM_DIAGRAM_VIRTUALLY_FRAME" val="{&quot;height&quot;:368.09999999999997,&quot;left&quot;:62.50314960629923,&quot;top&quot;:112.32188976377952,&quot;width&quot;:1026.9843307086614}"/>
</p:tagLst>
</file>

<file path=ppt/tags/tag40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41.xml><?xml version="1.0" encoding="utf-8"?>
<p:tagLst xmlns:p="http://schemas.openxmlformats.org/presentationml/2006/main">
  <p:tag name="KSO_WM_DIAGRAM_VIRTUALLY_FRAME" val="{&quot;height&quot;:469.3906299212598,&quot;left&quot;:21.3,&quot;top&quot;:139.45,&quot;width&quot;:1120.6}"/>
</p:tagLst>
</file>

<file path=ppt/tags/tag42.xml><?xml version="1.0" encoding="utf-8"?>
<p:tagLst xmlns:p="http://schemas.openxmlformats.org/presentationml/2006/main">
  <p:tag name="KSO_WM_DIAGRAM_VIRTUALLY_FRAME" val="{&quot;height&quot;:442.65,&quot;left&quot;:49.68748031496063,&quot;top&quot;:166.19062992125984,&quot;width&quot;:629.6125196850394}"/>
</p:tagLst>
</file>

<file path=ppt/tags/tag43.xml><?xml version="1.0" encoding="utf-8"?>
<p:tagLst xmlns:p="http://schemas.openxmlformats.org/presentationml/2006/main">
  <p:tag name="KSO_WM_DIAGRAM_VIRTUALLY_FRAME" val="{&quot;height&quot;:442.65,&quot;left&quot;:49.68748031496063,&quot;top&quot;:166.19062992125984,&quot;width&quot;:629.6125196850394}"/>
</p:tagLst>
</file>

<file path=ppt/tags/tag44.xml><?xml version="1.0" encoding="utf-8"?>
<p:tagLst xmlns:p="http://schemas.openxmlformats.org/presentationml/2006/main">
  <p:tag name="KSO_WM_DIAGRAM_VIRTUALLY_FRAME" val="{&quot;height&quot;:442.65,&quot;left&quot;:49.68748031496063,&quot;top&quot;:166.19062992125984,&quot;width&quot;:629.6125196850394}"/>
</p:tagLst>
</file>

<file path=ppt/tags/tag45.xml><?xml version="1.0" encoding="utf-8"?>
<p:tagLst xmlns:p="http://schemas.openxmlformats.org/presentationml/2006/main">
  <p:tag name="KSO_WM_DIAGRAM_VIRTUALLY_FRAME" val="{&quot;height&quot;:442.65,&quot;left&quot;:49.68748031496063,&quot;top&quot;:166.19062992125984,&quot;width&quot;:629.6125196850394}"/>
</p:tagLst>
</file>

<file path=ppt/tags/tag46.xml><?xml version="1.0" encoding="utf-8"?>
<p:tagLst xmlns:p="http://schemas.openxmlformats.org/presentationml/2006/main">
  <p:tag name="KSO_WM_DIAGRAM_VIRTUALLY_FRAME" val="{&quot;height&quot;:442.65,&quot;left&quot;:49.68748031496063,&quot;top&quot;:166.19062992125984,&quot;width&quot;:629.6125196850394}"/>
</p:tagLst>
</file>

<file path=ppt/tags/tag47.xml><?xml version="1.0" encoding="utf-8"?>
<p:tagLst xmlns:p="http://schemas.openxmlformats.org/presentationml/2006/main">
  <p:tag name="KSO_WM_DIAGRAM_VIRTUALLY_FRAME" val="{&quot;height&quot;:442.65,&quot;left&quot;:49.68748031496063,&quot;top&quot;:166.19062992125984,&quot;width&quot;:629.6125196850394}"/>
</p:tagLst>
</file>

<file path=ppt/tags/tag48.xml><?xml version="1.0" encoding="utf-8"?>
<p:tagLst xmlns:p="http://schemas.openxmlformats.org/presentationml/2006/main">
  <p:tag name="KSO_WM_DIAGRAM_VIRTUALLY_FRAME" val="{&quot;height&quot;:442.65,&quot;left&quot;:49.68748031496063,&quot;top&quot;:166.19062992125984,&quot;width&quot;:629.6125196850394}"/>
</p:tagLst>
</file>

<file path=ppt/tags/tag49.xml><?xml version="1.0" encoding="utf-8"?>
<p:tagLst xmlns:p="http://schemas.openxmlformats.org/presentationml/2006/main">
  <p:tag name="KSO_WM_DIAGRAM_VIRTUALLY_FRAME" val="{&quot;height&quot;:442.65,&quot;left&quot;:49.68748031496063,&quot;top&quot;:166.19062992125984,&quot;width&quot;:629.6125196850394}"/>
</p:tagLst>
</file>

<file path=ppt/tags/tag5.xml><?xml version="1.0" encoding="utf-8"?>
<p:tagLst xmlns:p="http://schemas.openxmlformats.org/presentationml/2006/main">
  <p:tag name="KSO_WM_DIAGRAM_VIRTUALLY_FRAME" val="{&quot;height&quot;:368.09999999999997,&quot;left&quot;:62.50314960629923,&quot;top&quot;:112.32188976377952,&quot;width&quot;:1026.9843307086614}"/>
</p:tagLst>
</file>

<file path=ppt/tags/tag50.xml><?xml version="1.0" encoding="utf-8"?>
<p:tagLst xmlns:p="http://schemas.openxmlformats.org/presentationml/2006/main">
  <p:tag name="KSO_WM_DIAGRAM_VIRTUALLY_FRAME" val="{&quot;height&quot;:115.77188976377957,&quot;left&quot;:58.2,&quot;top&quot;:414.506220472441,&quot;width&quot;:1035.6}"/>
</p:tagLst>
</file>

<file path=ppt/tags/tag51.xml><?xml version="1.0" encoding="utf-8"?>
<p:tagLst xmlns:p="http://schemas.openxmlformats.org/presentationml/2006/main">
  <p:tag name="KSO_WM_DIAGRAM_VIRTUALLY_FRAME" val="{&quot;height&quot;:115.77188976377957,&quot;left&quot;:58.2,&quot;top&quot;:414.506220472441,&quot;width&quot;:1035.6}"/>
</p:tagLst>
</file>

<file path=ppt/tags/tag52.xml><?xml version="1.0" encoding="utf-8"?>
<p:tagLst xmlns:p="http://schemas.openxmlformats.org/presentationml/2006/main">
  <p:tag name="KSO_WM_DIAGRAM_VIRTUALLY_FRAME" val="{&quot;height&quot;:115.77188976377957,&quot;left&quot;:58.2,&quot;top&quot;:414.506220472441,&quot;width&quot;:1035.6}"/>
</p:tagLst>
</file>

<file path=ppt/tags/tag53.xml><?xml version="1.0" encoding="utf-8"?>
<p:tagLst xmlns:p="http://schemas.openxmlformats.org/presentationml/2006/main">
  <p:tag name="KSO_WM_DIAGRAM_VIRTUALLY_FRAME" val="{&quot;height&quot;:115.77188976377957,&quot;left&quot;:58.2,&quot;top&quot;:414.506220472441,&quot;width&quot;:1035.6}"/>
</p:tagLst>
</file>

<file path=ppt/tags/tag54.xml><?xml version="1.0" encoding="utf-8"?>
<p:tagLst xmlns:p="http://schemas.openxmlformats.org/presentationml/2006/main">
  <p:tag name="KSO_WM_DIAGRAM_VIRTUALLY_FRAME" val="{&quot;height&quot;:115.77188976377957,&quot;left&quot;:58.2,&quot;top&quot;:414.506220472441,&quot;width&quot;:1035.6}"/>
</p:tagLst>
</file>

<file path=ppt/tags/tag55.xml><?xml version="1.0" encoding="utf-8"?>
<p:tagLst xmlns:p="http://schemas.openxmlformats.org/presentationml/2006/main">
  <p:tag name="KSO_WM_DIAGRAM_VIRTUALLY_FRAME" val="{&quot;height&quot;:115.77188976377957,&quot;left&quot;:58.2,&quot;top&quot;:414.506220472441,&quot;width&quot;:1035.6}"/>
</p:tagLst>
</file>

<file path=ppt/tags/tag56.xml><?xml version="1.0" encoding="utf-8"?>
<p:tagLst xmlns:p="http://schemas.openxmlformats.org/presentationml/2006/main">
  <p:tag name="KSO_WM_DIAGRAM_VIRTUALLY_FRAME" val="{&quot;height&quot;:521.0406299212598,&quot;left&quot;:49.68748031496063,&quot;top&quot;:87.8,&quot;width&quot;:1026.4625196850393}"/>
</p:tagLst>
</file>

<file path=ppt/tags/tag57.xml><?xml version="1.0" encoding="utf-8"?>
<p:tagLst xmlns:p="http://schemas.openxmlformats.org/presentationml/2006/main">
  <p:tag name="KSO_WM_DIAGRAM_VIRTUALLY_FRAME" val="{&quot;height&quot;:521.0406299212598,&quot;left&quot;:49.68748031496063,&quot;top&quot;:87.8,&quot;width&quot;:1026.4625196850393}"/>
</p:tagLst>
</file>

<file path=ppt/tags/tag6.xml><?xml version="1.0" encoding="utf-8"?>
<p:tagLst xmlns:p="http://schemas.openxmlformats.org/presentationml/2006/main">
  <p:tag name="KSO_WM_DIAGRAM_VIRTUALLY_FRAME" val="{&quot;height&quot;:368.09999999999997,&quot;left&quot;:62.50314960629923,&quot;top&quot;:112.32188976377952,&quot;width&quot;:1026.9843307086614}"/>
</p:tagLst>
</file>

<file path=ppt/tags/tag7.xml><?xml version="1.0" encoding="utf-8"?>
<p:tagLst xmlns:p="http://schemas.openxmlformats.org/presentationml/2006/main">
  <p:tag name="KSO_WM_DIAGRAM_VIRTUALLY_FRAME" val="{&quot;height&quot;:368.09999999999997,&quot;left&quot;:62.50314960629923,&quot;top&quot;:112.32188976377952,&quot;width&quot;:1026.9843307086614}"/>
</p:tagLst>
</file>

<file path=ppt/tags/tag8.xml><?xml version="1.0" encoding="utf-8"?>
<p:tagLst xmlns:p="http://schemas.openxmlformats.org/presentationml/2006/main">
  <p:tag name="KSO_WM_DIAGRAM_VIRTUALLY_FRAME" val="{&quot;height&quot;:368.09999999999997,&quot;left&quot;:62.50314960629923,&quot;top&quot;:112.32188976377952,&quot;width&quot;:1026.9843307086614}"/>
</p:tagLst>
</file>

<file path=ppt/tags/tag9.xml><?xml version="1.0" encoding="utf-8"?>
<p:tagLst xmlns:p="http://schemas.openxmlformats.org/presentationml/2006/main">
  <p:tag name="KSO_WM_DIAGRAM_VIRTUALLY_FRAME" val="{&quot;height&quot;:368.09999999999997,&quot;left&quot;:404.83125984251967,&quot;top&quot;:112.32188976377952,&quot;width&quot;:684.6562204724411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3582</Words>
  <Application>WPS Presentation</Application>
  <PresentationFormat>On-screen Show (16:9)</PresentationFormat>
  <Paragraphs>243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4" baseType="lpstr">
      <vt:lpstr>Arial</vt:lpstr>
      <vt:lpstr>SimSun</vt:lpstr>
      <vt:lpstr>Wingdings</vt:lpstr>
      <vt:lpstr>Inter</vt:lpstr>
      <vt:lpstr>Inter</vt:lpstr>
      <vt:lpstr>Inter</vt:lpstr>
      <vt:lpstr>Manrope</vt:lpstr>
      <vt:lpstr>Manrope</vt:lpstr>
      <vt:lpstr>Manrope</vt:lpstr>
      <vt:lpstr>Inter Light</vt:lpstr>
      <vt:lpstr>Segoe Print</vt:lpstr>
      <vt:lpstr>Inter Light</vt:lpstr>
      <vt:lpstr>Inter Light</vt:lpstr>
      <vt:lpstr>Calibri</vt:lpstr>
      <vt:lpstr>Microsoft YaHei</vt:lpstr>
      <vt:lpstr>Arial Unicode MS</vt:lpstr>
      <vt:lpstr>MingLiU-ExtB</vt:lpstr>
      <vt:lpstr>Inter Bold</vt:lpstr>
      <vt:lpstr>Calibri Light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Kushal B R</cp:lastModifiedBy>
  <cp:revision>8</cp:revision>
  <dcterms:created xsi:type="dcterms:W3CDTF">2025-12-18T03:17:00Z</dcterms:created>
  <dcterms:modified xsi:type="dcterms:W3CDTF">2025-12-18T19:13:34Z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853F5F0EE3CA41438AD77EEC868EBA19_13</vt:lpwstr>
  </property>
  <property fmtid="{D5CDD505-2E9C-101B-9397-08002B2CF9AE}" pid="3" name="KSOProductBuildVer">
    <vt:lpwstr>2057-12.2.0.23158</vt:lpwstr>
  </property>
</Properties>
</file>